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76" r:id="rId4"/>
    <p:sldId id="278" r:id="rId5"/>
    <p:sldId id="260" r:id="rId6"/>
    <p:sldId id="280" r:id="rId7"/>
    <p:sldId id="264" r:id="rId8"/>
    <p:sldId id="262" r:id="rId9"/>
    <p:sldId id="263" r:id="rId10"/>
    <p:sldId id="265" r:id="rId11"/>
    <p:sldId id="266" r:id="rId12"/>
    <p:sldId id="267" r:id="rId13"/>
    <p:sldId id="268" r:id="rId14"/>
    <p:sldId id="271" r:id="rId15"/>
    <p:sldId id="269" r:id="rId16"/>
    <p:sldId id="270" r:id="rId17"/>
    <p:sldId id="272" r:id="rId18"/>
    <p:sldId id="275" r:id="rId19"/>
    <p:sldId id="274" r:id="rId20"/>
    <p:sldId id="279"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3" name="Rechteck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hteck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htec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hteck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hteck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a:xfrm>
            <a:off x="6705600" y="4206240"/>
            <a:ext cx="960120" cy="457200"/>
          </a:xfrm>
        </p:spPr>
        <p:txBody>
          <a:bodyPr/>
          <a:lstStyle/>
          <a:p>
            <a:fld id="{3DFB21CD-2872-4866-BCA1-D696860DE148}" type="datetimeFigureOut">
              <a:rPr lang="de-DE" smtClean="0"/>
              <a:pPr/>
              <a:t>10.12.2015</a:t>
            </a:fld>
            <a:endParaRPr lang="de-DE"/>
          </a:p>
        </p:txBody>
      </p:sp>
      <p:sp>
        <p:nvSpPr>
          <p:cNvPr id="17" name="Fußzeilenplatzhalter 16"/>
          <p:cNvSpPr>
            <a:spLocks noGrp="1"/>
          </p:cNvSpPr>
          <p:nvPr>
            <p:ph type="ftr" sz="quarter" idx="11"/>
          </p:nvPr>
        </p:nvSpPr>
        <p:spPr>
          <a:xfrm>
            <a:off x="5410200" y="4205288"/>
            <a:ext cx="1295400" cy="457200"/>
          </a:xfrm>
        </p:spPr>
        <p:txBody>
          <a:bodyPr/>
          <a:lstStyle/>
          <a:p>
            <a:endParaRPr lang="de-DE"/>
          </a:p>
        </p:txBody>
      </p:sp>
      <p:sp>
        <p:nvSpPr>
          <p:cNvPr id="29" name="Foliennummernplatzhalt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048A9DD-D3C9-4026-88E4-B3586DA6BFC2}"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3DFB21CD-2872-4866-BCA1-D696860DE148}" type="datetimeFigureOut">
              <a:rPr lang="de-DE" smtClean="0"/>
              <a:pPr/>
              <a:t>10.12.2015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48A9DD-D3C9-4026-88E4-B3586DA6BFC2}"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1800" y="1143000"/>
            <a:ext cx="1905000" cy="5486400"/>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1143000"/>
            <a:ext cx="6248400" cy="5486400"/>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3DFB21CD-2872-4866-BCA1-D696860DE148}" type="datetimeFigureOut">
              <a:rPr lang="de-DE" smtClean="0"/>
              <a:pPr/>
              <a:t>10.12.2015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48A9DD-D3C9-4026-88E4-B3586DA6BFC2}"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3DFB21CD-2872-4866-BCA1-D696860DE148}" type="datetimeFigureOut">
              <a:rPr lang="de-DE" smtClean="0"/>
              <a:pPr/>
              <a:t>10.12.2015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48A9DD-D3C9-4026-88E4-B3586DA6BFC2}"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3DFB21CD-2872-4866-BCA1-D696860DE148}" type="datetimeFigureOut">
              <a:rPr lang="de-DE" smtClean="0"/>
              <a:pPr/>
              <a:t>10.12.2015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48A9DD-D3C9-4026-88E4-B3586DA6BFC2}"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3DFB21CD-2872-4866-BCA1-D696860DE148}" type="datetimeFigureOut">
              <a:rPr lang="de-DE" smtClean="0"/>
              <a:pPr/>
              <a:t>10.12.2015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048A9DD-D3C9-4026-88E4-B3586DA6BFC2}"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81000" y="1143000"/>
            <a:ext cx="8382000" cy="1069848"/>
          </a:xfrm>
        </p:spPr>
        <p:txBody>
          <a:bodyPr anchor="ctr"/>
          <a:lstStyle>
            <a:lvl1pPr>
              <a:defRPr sz="4000" b="0" i="0" cap="none" baseline="0"/>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6" name="Datumsplatzhalter 25"/>
          <p:cNvSpPr>
            <a:spLocks noGrp="1"/>
          </p:cNvSpPr>
          <p:nvPr>
            <p:ph type="dt" sz="half" idx="10"/>
          </p:nvPr>
        </p:nvSpPr>
        <p:spPr/>
        <p:txBody>
          <a:bodyPr rtlCol="0"/>
          <a:lstStyle/>
          <a:p>
            <a:fld id="{3DFB21CD-2872-4866-BCA1-D696860DE148}" type="datetimeFigureOut">
              <a:rPr lang="de-DE" smtClean="0"/>
              <a:pPr/>
              <a:t>10.12.2015</a:t>
            </a:fld>
            <a:endParaRPr lang="de-DE"/>
          </a:p>
        </p:txBody>
      </p:sp>
      <p:sp>
        <p:nvSpPr>
          <p:cNvPr id="27" name="Foliennummernplatzhalter 26"/>
          <p:cNvSpPr>
            <a:spLocks noGrp="1"/>
          </p:cNvSpPr>
          <p:nvPr>
            <p:ph type="sldNum" sz="quarter" idx="11"/>
          </p:nvPr>
        </p:nvSpPr>
        <p:spPr/>
        <p:txBody>
          <a:bodyPr rtlCol="0"/>
          <a:lstStyle/>
          <a:p>
            <a:fld id="{0048A9DD-D3C9-4026-88E4-B3586DA6BFC2}" type="slidenum">
              <a:rPr lang="de-DE" smtClean="0"/>
              <a:pPr/>
              <a:t>‹Nr.›</a:t>
            </a:fld>
            <a:endParaRPr lang="de-DE"/>
          </a:p>
        </p:txBody>
      </p:sp>
      <p:sp>
        <p:nvSpPr>
          <p:cNvPr id="28" name="Fußzeilenplatzhalter 27"/>
          <p:cNvSpPr>
            <a:spLocks noGrp="1"/>
          </p:cNvSpPr>
          <p:nvPr>
            <p:ph type="ftr" sz="quarter" idx="12"/>
          </p:nvPr>
        </p:nvSpPr>
        <p:spPr/>
        <p:txBody>
          <a:bodyPr rtlCol="0"/>
          <a:lstStyle/>
          <a:p>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a:xfrm>
            <a:off x="6583680" y="612648"/>
            <a:ext cx="957264" cy="457200"/>
          </a:xfrm>
        </p:spPr>
        <p:txBody>
          <a:bodyPr/>
          <a:lstStyle/>
          <a:p>
            <a:fld id="{3DFB21CD-2872-4866-BCA1-D696860DE148}" type="datetimeFigureOut">
              <a:rPr lang="de-DE" smtClean="0"/>
              <a:pPr/>
              <a:t>10.12.2015</a:t>
            </a:fld>
            <a:endParaRPr lang="de-DE"/>
          </a:p>
        </p:txBody>
      </p:sp>
      <p:sp>
        <p:nvSpPr>
          <p:cNvPr id="4" name="Fußzeilenplatzhalter 3"/>
          <p:cNvSpPr>
            <a:spLocks noGrp="1"/>
          </p:cNvSpPr>
          <p:nvPr>
            <p:ph type="ftr" sz="quarter" idx="11"/>
          </p:nvPr>
        </p:nvSpPr>
        <p:spPr>
          <a:xfrm>
            <a:off x="5257800" y="612648"/>
            <a:ext cx="1325880" cy="457200"/>
          </a:xfrm>
        </p:spPr>
        <p:txBody>
          <a:bodyPr/>
          <a:lstStyle/>
          <a:p>
            <a:endParaRPr lang="de-DE"/>
          </a:p>
        </p:txBody>
      </p:sp>
      <p:sp>
        <p:nvSpPr>
          <p:cNvPr id="5" name="Foliennummernplatzhalter 4"/>
          <p:cNvSpPr>
            <a:spLocks noGrp="1"/>
          </p:cNvSpPr>
          <p:nvPr>
            <p:ph type="sldNum" sz="quarter" idx="12"/>
          </p:nvPr>
        </p:nvSpPr>
        <p:spPr>
          <a:xfrm>
            <a:off x="8174736" y="2272"/>
            <a:ext cx="762000" cy="365760"/>
          </a:xfrm>
        </p:spPr>
        <p:txBody>
          <a:bodyPr/>
          <a:lstStyle/>
          <a:p>
            <a:fld id="{0048A9DD-D3C9-4026-88E4-B3586DA6BFC2}"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DFB21CD-2872-4866-BCA1-D696860DE148}" type="datetimeFigureOut">
              <a:rPr lang="de-DE" smtClean="0"/>
              <a:pPr/>
              <a:t>10.12.2015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048A9DD-D3C9-4026-88E4-B3586DA6BFC2}"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53496" y="1101970"/>
            <a:ext cx="3383280" cy="877824"/>
          </a:xfrm>
        </p:spPr>
        <p:txBody>
          <a:bodyPr anchor="b"/>
          <a:lstStyle>
            <a:lvl1pPr algn="l">
              <a:buNone/>
              <a:defRPr sz="1800" b="1"/>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3DFB21CD-2872-4866-BCA1-D696860DE148}" type="datetimeFigureOut">
              <a:rPr lang="de-DE" smtClean="0"/>
              <a:pPr/>
              <a:t>10.12.2015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048A9DD-D3C9-4026-88E4-B3586DA6BFC2}"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3DFB21CD-2872-4866-BCA1-D696860DE148}" type="datetimeFigureOut">
              <a:rPr lang="de-DE" smtClean="0"/>
              <a:pPr/>
              <a:t>10.12.2015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048A9DD-D3C9-4026-88E4-B3586DA6BFC2}"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hteck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hteck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hteck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hteck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eck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Abgerundetes Rechteck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Abgerundetes Rechteck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htec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htec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1143000"/>
            <a:ext cx="8229600" cy="1066800"/>
          </a:xfrm>
          <a:prstGeom prst="rect">
            <a:avLst/>
          </a:prstGeom>
        </p:spPr>
        <p:txBody>
          <a:bodyPr vert="horz" anchor="ctr">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DFB21CD-2872-4866-BCA1-D696860DE148}" type="datetimeFigureOut">
              <a:rPr lang="de-DE" smtClean="0"/>
              <a:pPr/>
              <a:t>10.12.2015</a:t>
            </a:fld>
            <a:endParaRPr lang="de-DE"/>
          </a:p>
        </p:txBody>
      </p:sp>
      <p:sp>
        <p:nvSpPr>
          <p:cNvPr id="3" name="Fußzeilenplatzhalt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de-DE"/>
          </a:p>
        </p:txBody>
      </p:sp>
      <p:sp>
        <p:nvSpPr>
          <p:cNvPr id="23" name="Foliennummernplatzhalt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048A9DD-D3C9-4026-88E4-B3586DA6BFC2}"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wwf.de/fileadmin/fm-wwf/Publikationen-PDF/120103_Klimawandel.pdf" TargetMode="External"/><Relationship Id="rId2" Type="http://schemas.openxmlformats.org/officeDocument/2006/relationships/hyperlink" Target="http://www.germanwatch.org/klima/gkkt.pdf" TargetMode="External"/><Relationship Id="rId1" Type="http://schemas.openxmlformats.org/officeDocument/2006/relationships/slideLayout" Target="../slideLayouts/slideLayout2.xml"/><Relationship Id="rId5" Type="http://schemas.openxmlformats.org/officeDocument/2006/relationships/hyperlink" Target="https://www.germanwatch.org/de/5922" TargetMode="External"/><Relationship Id="rId4" Type="http://schemas.openxmlformats.org/officeDocument/2006/relationships/hyperlink" Target="http://www.taz.de/!15961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476672"/>
            <a:ext cx="7772400" cy="1470025"/>
          </a:xfrm>
          <a:effectLst>
            <a:glow rad="139700">
              <a:schemeClr val="accent2">
                <a:satMod val="175000"/>
                <a:alpha val="40000"/>
              </a:schemeClr>
            </a:glow>
            <a:outerShdw blurRad="76200" dir="13500000" sy="23000" kx="1200000" algn="br" rotWithShape="0">
              <a:prstClr val="black">
                <a:alpha val="20000"/>
              </a:prstClr>
            </a:outerShdw>
          </a:effectLst>
        </p:spPr>
        <p:txBody>
          <a:bodyPr>
            <a:normAutofit/>
          </a:bodyPr>
          <a:lstStyle/>
          <a:p>
            <a:pPr algn="ctr"/>
            <a:r>
              <a:rPr lang="de-DE" dirty="0" err="1" smtClean="0">
                <a:effectLst>
                  <a:outerShdw blurRad="38100" dist="38100" dir="2700000" algn="tl">
                    <a:srgbClr val="000000">
                      <a:alpha val="43137"/>
                    </a:srgbClr>
                  </a:outerShdw>
                </a:effectLst>
              </a:rPr>
              <a:t>How</a:t>
            </a:r>
            <a:r>
              <a:rPr lang="de-DE" dirty="0" smtClean="0">
                <a:effectLst>
                  <a:outerShdw blurRad="38100" dist="38100" dir="2700000" algn="tl">
                    <a:srgbClr val="000000">
                      <a:alpha val="43137"/>
                    </a:srgbClr>
                  </a:outerShdw>
                </a:effectLst>
              </a:rPr>
              <a:t> warm will </a:t>
            </a:r>
            <a:r>
              <a:rPr lang="de-DE" dirty="0" err="1" smtClean="0">
                <a:effectLst>
                  <a:outerShdw blurRad="38100" dist="38100" dir="2700000" algn="tl">
                    <a:srgbClr val="000000">
                      <a:alpha val="43137"/>
                    </a:srgbClr>
                  </a:outerShdw>
                </a:effectLst>
              </a:rPr>
              <a:t>it</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get</a:t>
            </a:r>
            <a:r>
              <a:rPr lang="de-DE" dirty="0" smtClean="0">
                <a:effectLst>
                  <a:outerShdw blurRad="38100" dist="38100" dir="2700000" algn="tl">
                    <a:srgbClr val="000000">
                      <a:alpha val="43137"/>
                    </a:srgbClr>
                  </a:outerShdw>
                </a:effectLst>
              </a:rPr>
              <a:t>?</a:t>
            </a:r>
            <a:br>
              <a:rPr lang="de-DE" dirty="0" smtClean="0">
                <a:effectLst>
                  <a:outerShdw blurRad="38100" dist="38100" dir="2700000" algn="tl">
                    <a:srgbClr val="000000">
                      <a:alpha val="43137"/>
                    </a:srgbClr>
                  </a:outerShdw>
                </a:effectLst>
              </a:rPr>
            </a:br>
            <a:r>
              <a:rPr lang="de-DE" sz="2400" dirty="0" smtClean="0">
                <a:effectLst>
                  <a:outerShdw blurRad="38100" dist="38100" dir="2700000" algn="tl">
                    <a:srgbClr val="000000">
                      <a:alpha val="43137"/>
                    </a:srgbClr>
                  </a:outerShdw>
                </a:effectLst>
              </a:rPr>
              <a:t>Scenarios </a:t>
            </a:r>
            <a:r>
              <a:rPr lang="de-DE" sz="2400" dirty="0" err="1" smtClean="0">
                <a:effectLst>
                  <a:outerShdw blurRad="38100" dist="38100" dir="2700000" algn="tl">
                    <a:srgbClr val="000000">
                      <a:alpha val="43137"/>
                    </a:srgbClr>
                  </a:outerShdw>
                </a:effectLst>
              </a:rPr>
              <a:t>of</a:t>
            </a:r>
            <a:r>
              <a:rPr lang="de-DE" sz="2400" dirty="0" smtClean="0">
                <a:effectLst>
                  <a:outerShdw blurRad="38100" dist="38100" dir="2700000" algn="tl">
                    <a:srgbClr val="000000">
                      <a:alpha val="43137"/>
                    </a:srgbClr>
                  </a:outerShdw>
                </a:effectLst>
              </a:rPr>
              <a:t> global </a:t>
            </a:r>
            <a:r>
              <a:rPr lang="de-DE" sz="2400" dirty="0" err="1" smtClean="0">
                <a:effectLst>
                  <a:outerShdw blurRad="38100" dist="38100" dir="2700000" algn="tl">
                    <a:srgbClr val="000000">
                      <a:alpha val="43137"/>
                    </a:srgbClr>
                  </a:outerShdw>
                </a:effectLst>
              </a:rPr>
              <a:t>warming</a:t>
            </a:r>
            <a:endParaRPr lang="de-DE" sz="2400" dirty="0">
              <a:effectLst>
                <a:outerShdw blurRad="38100" dist="38100" dir="2700000" algn="tl">
                  <a:srgbClr val="000000">
                    <a:alpha val="43137"/>
                  </a:srgbClr>
                </a:outerShdw>
              </a:effectLst>
            </a:endParaRPr>
          </a:p>
        </p:txBody>
      </p:sp>
      <p:sp>
        <p:nvSpPr>
          <p:cNvPr id="3" name="Untertitel 2"/>
          <p:cNvSpPr>
            <a:spLocks noGrp="1"/>
          </p:cNvSpPr>
          <p:nvPr>
            <p:ph type="subTitle" idx="1"/>
          </p:nvPr>
        </p:nvSpPr>
        <p:spPr>
          <a:xfrm>
            <a:off x="1259632" y="4869160"/>
            <a:ext cx="6400800" cy="1752600"/>
          </a:xfrm>
        </p:spPr>
        <p:txBody>
          <a:bodyPr/>
          <a:lstStyle/>
          <a:p>
            <a:endParaRPr lang="de-DE" dirty="0" smtClean="0"/>
          </a:p>
          <a:p>
            <a:endParaRPr lang="de-DE" sz="1200" dirty="0" smtClean="0"/>
          </a:p>
          <a:p>
            <a:endParaRPr lang="de-DE" sz="1200" dirty="0"/>
          </a:p>
          <a:p>
            <a:endParaRPr lang="de-DE" sz="1200" dirty="0" smtClean="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058" y="0"/>
            <a:ext cx="1300942" cy="1259378"/>
          </a:xfrm>
          <a:prstGeom prst="rect">
            <a:avLst/>
          </a:prstGeom>
        </p:spPr>
      </p:pic>
      <p:sp>
        <p:nvSpPr>
          <p:cNvPr id="5" name="Textfeld 4"/>
          <p:cNvSpPr txBox="1"/>
          <p:nvPr/>
        </p:nvSpPr>
        <p:spPr>
          <a:xfrm>
            <a:off x="467545" y="6237312"/>
            <a:ext cx="8496944" cy="461665"/>
          </a:xfrm>
          <a:prstGeom prst="rect">
            <a:avLst/>
          </a:prstGeom>
          <a:noFill/>
        </p:spPr>
        <p:txBody>
          <a:bodyPr wrap="square" rtlCol="0">
            <a:spAutoFit/>
          </a:bodyPr>
          <a:lstStyle/>
          <a:p>
            <a:r>
              <a:rPr lang="de-DE" sz="1200" dirty="0" smtClean="0">
                <a:latin typeface="Calibri" panose="020F0502020204030204" pitchFamily="34" charset="0"/>
              </a:rPr>
              <a:t>Diese Präsentation wurde von EPIZ e.V. im Rahmen des Projekts Global Fairness – Schools </a:t>
            </a:r>
            <a:r>
              <a:rPr lang="de-DE" sz="1200" dirty="0" err="1" smtClean="0">
                <a:latin typeface="Calibri" panose="020F0502020204030204" pitchFamily="34" charset="0"/>
              </a:rPr>
              <a:t>as</a:t>
            </a:r>
            <a:r>
              <a:rPr lang="de-DE" sz="1200" dirty="0" smtClean="0">
                <a:latin typeface="Calibri" panose="020F0502020204030204" pitchFamily="34" charset="0"/>
              </a:rPr>
              <a:t> </a:t>
            </a:r>
            <a:r>
              <a:rPr lang="de-DE" sz="1200" dirty="0" err="1" smtClean="0">
                <a:latin typeface="Calibri" panose="020F0502020204030204" pitchFamily="34" charset="0"/>
              </a:rPr>
              <a:t>Agents</a:t>
            </a:r>
            <a:r>
              <a:rPr lang="de-DE" sz="1200" dirty="0" smtClean="0">
                <a:latin typeface="Calibri" panose="020F0502020204030204" pitchFamily="34" charset="0"/>
              </a:rPr>
              <a:t> </a:t>
            </a:r>
            <a:r>
              <a:rPr lang="de-DE" sz="1200" dirty="0" err="1" smtClean="0">
                <a:latin typeface="Calibri" panose="020F0502020204030204" pitchFamily="34" charset="0"/>
              </a:rPr>
              <a:t>for</a:t>
            </a:r>
            <a:r>
              <a:rPr lang="de-DE" sz="1200" dirty="0" smtClean="0">
                <a:latin typeface="Calibri" panose="020F0502020204030204" pitchFamily="34" charset="0"/>
              </a:rPr>
              <a:t> Change entwickelt. </a:t>
            </a:r>
          </a:p>
          <a:p>
            <a:r>
              <a:rPr lang="de-DE" sz="1200" dirty="0" smtClean="0">
                <a:latin typeface="Calibri" panose="020F0502020204030204" pitchFamily="34" charset="0"/>
              </a:rPr>
              <a:t>Sie darf für Bildungszwecke genutzt werden und ist Teil des Unterrichtsmaterials „Ein Klima für den Wandel“.</a:t>
            </a:r>
            <a:endParaRPr lang="de-DE" sz="1200" dirty="0">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sz="2800" dirty="0" smtClean="0">
                <a:solidFill>
                  <a:schemeClr val="accent2"/>
                </a:solidFill>
                <a:effectLst>
                  <a:outerShdw blurRad="38100" dist="38100" dir="2700000" algn="tl">
                    <a:srgbClr val="000000">
                      <a:alpha val="43137"/>
                    </a:srgbClr>
                  </a:outerShdw>
                </a:effectLst>
              </a:rPr>
              <a:t>Tipping points</a:t>
            </a:r>
            <a:endParaRPr lang="en-GB" sz="2800" dirty="0">
              <a:solidFill>
                <a:schemeClr val="accent2"/>
              </a:solidFill>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lstStyle/>
          <a:p>
            <a:endParaRPr lang="en-GB" dirty="0"/>
          </a:p>
        </p:txBody>
      </p:sp>
      <p:sp>
        <p:nvSpPr>
          <p:cNvPr id="4" name="Textfeld 3"/>
          <p:cNvSpPr txBox="1"/>
          <p:nvPr/>
        </p:nvSpPr>
        <p:spPr>
          <a:xfrm>
            <a:off x="6228184" y="764704"/>
            <a:ext cx="2520280" cy="369332"/>
          </a:xfrm>
          <a:prstGeom prst="rect">
            <a:avLst/>
          </a:prstGeom>
          <a:noFill/>
        </p:spPr>
        <p:txBody>
          <a:bodyPr wrap="square" rtlCol="0">
            <a:spAutoFit/>
          </a:bodyPr>
          <a:lstStyle/>
          <a:p>
            <a:pPr algn="r"/>
            <a:r>
              <a:rPr lang="en-GB" dirty="0" smtClean="0">
                <a:solidFill>
                  <a:schemeClr val="accent3"/>
                </a:solidFill>
              </a:rPr>
              <a:t>+</a:t>
            </a:r>
            <a:r>
              <a:rPr lang="en-GB" dirty="0" err="1" smtClean="0">
                <a:solidFill>
                  <a:schemeClr val="accent3"/>
                </a:solidFill>
              </a:rPr>
              <a:t>2°C</a:t>
            </a:r>
            <a:r>
              <a:rPr lang="en-GB" dirty="0" smtClean="0">
                <a:solidFill>
                  <a:schemeClr val="accent3"/>
                </a:solidFill>
              </a:rPr>
              <a:t> </a:t>
            </a:r>
            <a:r>
              <a:rPr lang="en-GB" dirty="0" err="1" smtClean="0">
                <a:solidFill>
                  <a:schemeClr val="accent3"/>
                </a:solidFill>
              </a:rPr>
              <a:t>szenario</a:t>
            </a:r>
            <a:endParaRPr lang="en-GB" dirty="0">
              <a:solidFill>
                <a:schemeClr val="accent3"/>
              </a:solidFill>
            </a:endParaRPr>
          </a:p>
        </p:txBody>
      </p:sp>
      <p:sp>
        <p:nvSpPr>
          <p:cNvPr id="5" name="Textfeld 4"/>
          <p:cNvSpPr txBox="1"/>
          <p:nvPr/>
        </p:nvSpPr>
        <p:spPr>
          <a:xfrm>
            <a:off x="1979712" y="2780928"/>
            <a:ext cx="5112568" cy="209288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spcBef>
                <a:spcPts val="600"/>
              </a:spcBef>
            </a:pPr>
            <a:r>
              <a:rPr lang="en-GB" sz="2000" dirty="0" smtClean="0">
                <a:solidFill>
                  <a:schemeClr val="accent3"/>
                </a:solidFill>
                <a:latin typeface="+mj-lt"/>
              </a:rPr>
              <a:t>1°-3°C </a:t>
            </a:r>
            <a:r>
              <a:rPr lang="en-GB" sz="2000" dirty="0" smtClean="0">
                <a:solidFill>
                  <a:schemeClr val="tx2"/>
                </a:solidFill>
                <a:latin typeface="+mj-lt"/>
              </a:rPr>
              <a:t>Himalayan Glacier</a:t>
            </a:r>
          </a:p>
          <a:p>
            <a:pPr>
              <a:spcBef>
                <a:spcPts val="600"/>
              </a:spcBef>
              <a:buFont typeface="Arial" pitchFamily="34" charset="0"/>
              <a:buChar char="•"/>
            </a:pPr>
            <a:r>
              <a:rPr lang="en-GB" sz="2000" dirty="0" smtClean="0">
                <a:solidFill>
                  <a:schemeClr val="tx2"/>
                </a:solidFill>
                <a:latin typeface="+mj-lt"/>
              </a:rPr>
              <a:t> Melting increases global warming through absorption of sun rays.</a:t>
            </a:r>
          </a:p>
          <a:p>
            <a:pPr>
              <a:spcBef>
                <a:spcPts val="600"/>
              </a:spcBef>
              <a:buFont typeface="Arial" pitchFamily="34" charset="0"/>
              <a:buChar char="•"/>
            </a:pPr>
            <a:r>
              <a:rPr lang="en-GB" sz="2000" dirty="0" smtClean="0">
                <a:solidFill>
                  <a:schemeClr val="tx2"/>
                </a:solidFill>
                <a:latin typeface="+mj-lt"/>
              </a:rPr>
              <a:t>Floods followed by shortage of water supplies in Nepal, Bhutan, India, </a:t>
            </a:r>
            <a:r>
              <a:rPr lang="en-GB" sz="2000" dirty="0" smtClean="0">
                <a:solidFill>
                  <a:schemeClr val="tx2"/>
                </a:solidFill>
                <a:latin typeface="+mj-lt"/>
              </a:rPr>
              <a:t>Pakistan and </a:t>
            </a:r>
            <a:r>
              <a:rPr lang="en-GB" sz="2000" dirty="0" smtClean="0">
                <a:solidFill>
                  <a:schemeClr val="tx2"/>
                </a:solidFill>
                <a:latin typeface="+mj-lt"/>
              </a:rPr>
              <a:t>China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sz="2800" dirty="0" smtClean="0">
                <a:solidFill>
                  <a:schemeClr val="accent2"/>
                </a:solidFill>
                <a:effectLst>
                  <a:outerShdw blurRad="38100" dist="38100" dir="2700000" algn="tl">
                    <a:srgbClr val="000000">
                      <a:alpha val="43137"/>
                    </a:srgbClr>
                  </a:outerShdw>
                </a:effectLst>
              </a:rPr>
              <a:t>Tipping points</a:t>
            </a:r>
            <a:endParaRPr lang="en-GB" sz="2800" dirty="0">
              <a:solidFill>
                <a:schemeClr val="accent2"/>
              </a:solidFill>
              <a:effectLst>
                <a:outerShdw blurRad="38100" dist="38100" dir="2700000" algn="tl">
                  <a:srgbClr val="000000">
                    <a:alpha val="43137"/>
                  </a:srgbClr>
                </a:outerShdw>
              </a:effectLst>
            </a:endParaRPr>
          </a:p>
        </p:txBody>
      </p:sp>
      <p:sp>
        <p:nvSpPr>
          <p:cNvPr id="4" name="Textfeld 3"/>
          <p:cNvSpPr txBox="1"/>
          <p:nvPr/>
        </p:nvSpPr>
        <p:spPr>
          <a:xfrm>
            <a:off x="6228184" y="764704"/>
            <a:ext cx="2520280" cy="369332"/>
          </a:xfrm>
          <a:prstGeom prst="rect">
            <a:avLst/>
          </a:prstGeom>
          <a:noFill/>
        </p:spPr>
        <p:txBody>
          <a:bodyPr wrap="square" rtlCol="0">
            <a:spAutoFit/>
          </a:bodyPr>
          <a:lstStyle/>
          <a:p>
            <a:pPr algn="r"/>
            <a:r>
              <a:rPr lang="en-GB" dirty="0" smtClean="0">
                <a:solidFill>
                  <a:schemeClr val="accent3"/>
                </a:solidFill>
              </a:rPr>
              <a:t>+</a:t>
            </a:r>
            <a:r>
              <a:rPr lang="en-GB" dirty="0" err="1" smtClean="0">
                <a:solidFill>
                  <a:schemeClr val="accent3"/>
                </a:solidFill>
              </a:rPr>
              <a:t>2°C</a:t>
            </a:r>
            <a:r>
              <a:rPr lang="en-GB" dirty="0" smtClean="0">
                <a:solidFill>
                  <a:schemeClr val="accent3"/>
                </a:solidFill>
              </a:rPr>
              <a:t> </a:t>
            </a:r>
            <a:r>
              <a:rPr lang="en-GB" dirty="0" err="1" smtClean="0">
                <a:solidFill>
                  <a:schemeClr val="accent3"/>
                </a:solidFill>
              </a:rPr>
              <a:t>szenario</a:t>
            </a:r>
            <a:endParaRPr lang="en-GB" dirty="0">
              <a:solidFill>
                <a:schemeClr val="accent3"/>
              </a:solidFill>
            </a:endParaRPr>
          </a:p>
        </p:txBody>
      </p:sp>
      <p:sp>
        <p:nvSpPr>
          <p:cNvPr id="5" name="Inhaltsplatzhalter 4"/>
          <p:cNvSpPr txBox="1">
            <a:spLocks noGrp="1"/>
          </p:cNvSpPr>
          <p:nvPr>
            <p:ph idx="1"/>
          </p:nvPr>
        </p:nvSpPr>
        <p:spPr>
          <a:xfrm>
            <a:off x="1547664" y="2420888"/>
            <a:ext cx="6048672" cy="30162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spcBef>
                <a:spcPts val="600"/>
              </a:spcBef>
              <a:buNone/>
            </a:pPr>
            <a:r>
              <a:rPr lang="en-GB" sz="2000" dirty="0" smtClean="0">
                <a:solidFill>
                  <a:schemeClr val="accent3"/>
                </a:solidFill>
                <a:latin typeface="+mj-lt"/>
              </a:rPr>
              <a:t>2°-4°C    </a:t>
            </a:r>
            <a:r>
              <a:rPr lang="en-GB" sz="2000" dirty="0" smtClean="0">
                <a:solidFill>
                  <a:schemeClr val="tx2"/>
                </a:solidFill>
                <a:latin typeface="+mj-lt"/>
              </a:rPr>
              <a:t>The Amazon Rainforest</a:t>
            </a:r>
          </a:p>
          <a:p>
            <a:pPr>
              <a:spcBef>
                <a:spcPts val="600"/>
              </a:spcBef>
              <a:buFont typeface="Arial" pitchFamily="34" charset="0"/>
              <a:buChar char="•"/>
            </a:pPr>
            <a:r>
              <a:rPr lang="en-GB" sz="2000" dirty="0" smtClean="0">
                <a:solidFill>
                  <a:schemeClr val="tx2"/>
                </a:solidFill>
                <a:latin typeface="+mj-lt"/>
              </a:rPr>
              <a:t>In addition to </a:t>
            </a:r>
            <a:r>
              <a:rPr lang="en-GB" sz="2000" dirty="0" smtClean="0">
                <a:solidFill>
                  <a:schemeClr val="tx2"/>
                </a:solidFill>
                <a:latin typeface="+mj-lt"/>
              </a:rPr>
              <a:t>the destruction of rainforest by </a:t>
            </a:r>
            <a:r>
              <a:rPr lang="en-GB" sz="2000" dirty="0" smtClean="0">
                <a:solidFill>
                  <a:schemeClr val="tx2"/>
                </a:solidFill>
                <a:latin typeface="+mj-lt"/>
              </a:rPr>
              <a:t>the clearing of land, warmer temperatures will lead to the death of 40% or more of the rainforest.  </a:t>
            </a:r>
          </a:p>
          <a:p>
            <a:pPr>
              <a:spcBef>
                <a:spcPts val="600"/>
              </a:spcBef>
              <a:buFont typeface="Arial" pitchFamily="34" charset="0"/>
              <a:buChar char="•"/>
            </a:pPr>
            <a:r>
              <a:rPr lang="en-GB" sz="2000" dirty="0" smtClean="0">
                <a:solidFill>
                  <a:schemeClr val="tx2"/>
                </a:solidFill>
                <a:latin typeface="+mj-lt"/>
              </a:rPr>
              <a:t>This will not only have dramatic consequences for human population, flora and fauna, it will also release the CO2 stored in the trees and thus lead to an increase in global warming.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sz="2800" dirty="0" smtClean="0">
                <a:solidFill>
                  <a:schemeClr val="accent2"/>
                </a:solidFill>
                <a:effectLst>
                  <a:outerShdw blurRad="38100" dist="38100" dir="2700000" algn="tl">
                    <a:srgbClr val="000000">
                      <a:alpha val="43137"/>
                    </a:srgbClr>
                  </a:outerShdw>
                </a:effectLst>
              </a:rPr>
              <a:t>Tipping points</a:t>
            </a:r>
            <a:endParaRPr lang="en-GB" sz="2800" dirty="0">
              <a:solidFill>
                <a:schemeClr val="accent2"/>
              </a:solidFill>
              <a:effectLst>
                <a:outerShdw blurRad="38100" dist="38100" dir="2700000" algn="tl">
                  <a:srgbClr val="000000">
                    <a:alpha val="43137"/>
                  </a:srgbClr>
                </a:outerShdw>
              </a:effectLst>
            </a:endParaRPr>
          </a:p>
        </p:txBody>
      </p:sp>
      <p:sp>
        <p:nvSpPr>
          <p:cNvPr id="4" name="Inhaltsplatzhalter 4"/>
          <p:cNvSpPr txBox="1">
            <a:spLocks noGrp="1"/>
          </p:cNvSpPr>
          <p:nvPr>
            <p:ph idx="1"/>
          </p:nvPr>
        </p:nvSpPr>
        <p:spPr>
          <a:xfrm>
            <a:off x="1331640" y="2564904"/>
            <a:ext cx="6264696" cy="178510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spcBef>
                <a:spcPts val="600"/>
              </a:spcBef>
              <a:buNone/>
            </a:pPr>
            <a:r>
              <a:rPr lang="en-GB" sz="2000" dirty="0" smtClean="0">
                <a:solidFill>
                  <a:schemeClr val="accent3"/>
                </a:solidFill>
                <a:latin typeface="+mj-lt"/>
              </a:rPr>
              <a:t>2°-</a:t>
            </a:r>
            <a:r>
              <a:rPr lang="en-GB" sz="2000" dirty="0" err="1" smtClean="0">
                <a:solidFill>
                  <a:schemeClr val="accent3"/>
                </a:solidFill>
                <a:latin typeface="+mj-lt"/>
              </a:rPr>
              <a:t>4°C</a:t>
            </a:r>
            <a:r>
              <a:rPr lang="en-GB" sz="2000" dirty="0" smtClean="0">
                <a:solidFill>
                  <a:schemeClr val="accent3"/>
                </a:solidFill>
                <a:latin typeface="+mj-lt"/>
              </a:rPr>
              <a:t> </a:t>
            </a:r>
            <a:r>
              <a:rPr lang="en-GB" sz="2000" dirty="0" smtClean="0">
                <a:solidFill>
                  <a:schemeClr val="tx2"/>
                </a:solidFill>
                <a:latin typeface="+mj-lt"/>
              </a:rPr>
              <a:t>The West Antarctic Ice Sheet</a:t>
            </a:r>
          </a:p>
          <a:p>
            <a:pPr>
              <a:spcBef>
                <a:spcPts val="600"/>
              </a:spcBef>
            </a:pPr>
            <a:r>
              <a:rPr lang="en-GB" sz="2000" dirty="0" smtClean="0">
                <a:solidFill>
                  <a:schemeClr val="tx2"/>
                </a:solidFill>
                <a:latin typeface="+mj-lt"/>
              </a:rPr>
              <a:t>Melting of the ice sheet will cause to ocean to rise by 0,5 m by 2100.</a:t>
            </a:r>
          </a:p>
          <a:p>
            <a:pPr>
              <a:spcBef>
                <a:spcPts val="600"/>
              </a:spcBef>
            </a:pPr>
            <a:r>
              <a:rPr lang="en-GB" sz="2000" dirty="0" smtClean="0">
                <a:solidFill>
                  <a:schemeClr val="tx2"/>
                </a:solidFill>
                <a:latin typeface="+mj-lt"/>
              </a:rPr>
              <a:t>Less reflection &gt; more absorption &gt; more warming</a:t>
            </a:r>
          </a:p>
        </p:txBody>
      </p:sp>
      <p:sp>
        <p:nvSpPr>
          <p:cNvPr id="5" name="Textfeld 4"/>
          <p:cNvSpPr txBox="1"/>
          <p:nvPr/>
        </p:nvSpPr>
        <p:spPr>
          <a:xfrm>
            <a:off x="6228184" y="764704"/>
            <a:ext cx="2520280" cy="369332"/>
          </a:xfrm>
          <a:prstGeom prst="rect">
            <a:avLst/>
          </a:prstGeom>
          <a:noFill/>
        </p:spPr>
        <p:txBody>
          <a:bodyPr wrap="square" rtlCol="0">
            <a:spAutoFit/>
          </a:bodyPr>
          <a:lstStyle/>
          <a:p>
            <a:pPr algn="r"/>
            <a:r>
              <a:rPr lang="en-GB" dirty="0" smtClean="0">
                <a:solidFill>
                  <a:schemeClr val="accent3"/>
                </a:solidFill>
              </a:rPr>
              <a:t>+</a:t>
            </a:r>
            <a:r>
              <a:rPr lang="en-GB" dirty="0" err="1" smtClean="0">
                <a:solidFill>
                  <a:schemeClr val="accent3"/>
                </a:solidFill>
              </a:rPr>
              <a:t>4°C</a:t>
            </a:r>
            <a:r>
              <a:rPr lang="en-GB" dirty="0" smtClean="0">
                <a:solidFill>
                  <a:schemeClr val="accent3"/>
                </a:solidFill>
              </a:rPr>
              <a:t> </a:t>
            </a:r>
            <a:r>
              <a:rPr lang="en-GB" dirty="0" err="1" smtClean="0">
                <a:solidFill>
                  <a:schemeClr val="accent3"/>
                </a:solidFill>
              </a:rPr>
              <a:t>szenario</a:t>
            </a:r>
            <a:endParaRPr lang="en-GB" dirty="0">
              <a:solidFill>
                <a:schemeClr val="accent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sz="2800" dirty="0" smtClean="0">
                <a:solidFill>
                  <a:schemeClr val="accent2"/>
                </a:solidFill>
                <a:effectLst>
                  <a:outerShdw blurRad="38100" dist="38100" dir="2700000" algn="tl">
                    <a:srgbClr val="000000">
                      <a:alpha val="43137"/>
                    </a:srgbClr>
                  </a:outerShdw>
                </a:effectLst>
              </a:rPr>
              <a:t>Tipping points</a:t>
            </a:r>
            <a:endParaRPr lang="en-GB" sz="2800" dirty="0">
              <a:solidFill>
                <a:schemeClr val="accent2"/>
              </a:solidFill>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lstStyle/>
          <a:p>
            <a:endParaRPr lang="en-GB" dirty="0"/>
          </a:p>
        </p:txBody>
      </p:sp>
      <p:sp>
        <p:nvSpPr>
          <p:cNvPr id="4" name="Textfeld 3"/>
          <p:cNvSpPr txBox="1"/>
          <p:nvPr/>
        </p:nvSpPr>
        <p:spPr>
          <a:xfrm>
            <a:off x="1475656" y="2924944"/>
            <a:ext cx="5976664"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dirty="0" smtClean="0">
                <a:solidFill>
                  <a:schemeClr val="accent3"/>
                </a:solidFill>
                <a:latin typeface="+mj-lt"/>
              </a:rPr>
              <a:t>3°-6°C </a:t>
            </a:r>
            <a:r>
              <a:rPr lang="en-GB" sz="2000" dirty="0" smtClean="0">
                <a:solidFill>
                  <a:schemeClr val="tx2"/>
                </a:solidFill>
                <a:latin typeface="+mj-lt"/>
              </a:rPr>
              <a:t>Boreal coniferous forest</a:t>
            </a:r>
          </a:p>
          <a:p>
            <a:pPr>
              <a:buFont typeface="Arial" pitchFamily="34" charset="0"/>
              <a:buChar char="•"/>
            </a:pPr>
            <a:r>
              <a:rPr lang="en-GB" sz="2000" dirty="0" smtClean="0">
                <a:solidFill>
                  <a:schemeClr val="tx2"/>
                </a:solidFill>
                <a:latin typeface="+mj-lt"/>
              </a:rPr>
              <a:t> North </a:t>
            </a:r>
            <a:r>
              <a:rPr lang="en-GB" sz="2000" dirty="0" smtClean="0">
                <a:solidFill>
                  <a:schemeClr val="tx2"/>
                </a:solidFill>
                <a:latin typeface="+mj-lt"/>
              </a:rPr>
              <a:t>American, </a:t>
            </a:r>
            <a:r>
              <a:rPr lang="en-GB" sz="2000" dirty="0" smtClean="0">
                <a:solidFill>
                  <a:schemeClr val="tx2"/>
                </a:solidFill>
                <a:latin typeface="+mj-lt"/>
              </a:rPr>
              <a:t>European and </a:t>
            </a:r>
            <a:r>
              <a:rPr lang="en-GB" sz="2000" dirty="0" smtClean="0">
                <a:solidFill>
                  <a:schemeClr val="tx2"/>
                </a:solidFill>
                <a:latin typeface="+mj-lt"/>
              </a:rPr>
              <a:t>Asian forests (one- third of all forests worldwide)</a:t>
            </a:r>
          </a:p>
          <a:p>
            <a:pPr>
              <a:buFont typeface="Arial" pitchFamily="34" charset="0"/>
              <a:buChar char="•"/>
            </a:pPr>
            <a:r>
              <a:rPr lang="en-GB" sz="2000" dirty="0" smtClean="0">
                <a:solidFill>
                  <a:schemeClr val="tx2"/>
                </a:solidFill>
                <a:latin typeface="+mj-lt"/>
              </a:rPr>
              <a:t> CO2 which is stored in trees will be released. </a:t>
            </a:r>
            <a:endParaRPr lang="en-GB" sz="2000" dirty="0">
              <a:solidFill>
                <a:schemeClr val="tx2"/>
              </a:solidFill>
              <a:latin typeface="+mj-lt"/>
            </a:endParaRPr>
          </a:p>
        </p:txBody>
      </p:sp>
      <p:sp>
        <p:nvSpPr>
          <p:cNvPr id="5" name="Textfeld 4"/>
          <p:cNvSpPr txBox="1"/>
          <p:nvPr/>
        </p:nvSpPr>
        <p:spPr>
          <a:xfrm>
            <a:off x="6228184" y="764704"/>
            <a:ext cx="2520280" cy="369332"/>
          </a:xfrm>
          <a:prstGeom prst="rect">
            <a:avLst/>
          </a:prstGeom>
          <a:noFill/>
        </p:spPr>
        <p:txBody>
          <a:bodyPr wrap="square" rtlCol="0">
            <a:spAutoFit/>
          </a:bodyPr>
          <a:lstStyle/>
          <a:p>
            <a:pPr algn="r"/>
            <a:r>
              <a:rPr lang="en-GB" dirty="0" smtClean="0">
                <a:solidFill>
                  <a:schemeClr val="accent3"/>
                </a:solidFill>
              </a:rPr>
              <a:t>+</a:t>
            </a:r>
            <a:r>
              <a:rPr lang="en-GB" dirty="0" err="1" smtClean="0">
                <a:solidFill>
                  <a:schemeClr val="accent3"/>
                </a:solidFill>
              </a:rPr>
              <a:t>4°C</a:t>
            </a:r>
            <a:r>
              <a:rPr lang="en-GB" dirty="0" smtClean="0">
                <a:solidFill>
                  <a:schemeClr val="accent3"/>
                </a:solidFill>
              </a:rPr>
              <a:t> </a:t>
            </a:r>
            <a:r>
              <a:rPr lang="en-GB" dirty="0" err="1" smtClean="0">
                <a:solidFill>
                  <a:schemeClr val="accent3"/>
                </a:solidFill>
              </a:rPr>
              <a:t>szenario</a:t>
            </a:r>
            <a:endParaRPr lang="en-GB" dirty="0">
              <a:solidFill>
                <a:schemeClr val="accent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sz="2800" dirty="0" smtClean="0">
                <a:solidFill>
                  <a:schemeClr val="accent2"/>
                </a:solidFill>
                <a:effectLst>
                  <a:outerShdw blurRad="38100" dist="38100" dir="2700000" algn="tl">
                    <a:srgbClr val="000000">
                      <a:alpha val="43137"/>
                    </a:srgbClr>
                  </a:outerShdw>
                </a:effectLst>
              </a:rPr>
              <a:t>Tipping points</a:t>
            </a:r>
            <a:endParaRPr lang="en-GB" sz="2800" dirty="0">
              <a:solidFill>
                <a:schemeClr val="accent2"/>
              </a:solidFill>
              <a:effectLst>
                <a:outerShdw blurRad="38100" dist="38100" dir="2700000" algn="tl">
                  <a:srgbClr val="000000">
                    <a:alpha val="43137"/>
                  </a:srgbClr>
                </a:outerShdw>
              </a:effectLst>
            </a:endParaRPr>
          </a:p>
        </p:txBody>
      </p:sp>
      <p:sp>
        <p:nvSpPr>
          <p:cNvPr id="4" name="Inhaltsplatzhalter 3"/>
          <p:cNvSpPr txBox="1">
            <a:spLocks noGrp="1"/>
          </p:cNvSpPr>
          <p:nvPr>
            <p:ph idx="1"/>
          </p:nvPr>
        </p:nvSpPr>
        <p:spPr>
          <a:xfrm>
            <a:off x="1187624" y="2708920"/>
            <a:ext cx="7499176" cy="215443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r>
              <a:rPr lang="en-GB" sz="2000" dirty="0" smtClean="0">
                <a:solidFill>
                  <a:schemeClr val="accent3"/>
                </a:solidFill>
                <a:latin typeface="+mj-lt"/>
              </a:rPr>
              <a:t>3-5 °C </a:t>
            </a:r>
            <a:r>
              <a:rPr lang="en-GB" sz="2000" dirty="0" smtClean="0">
                <a:solidFill>
                  <a:schemeClr val="tx2"/>
                </a:solidFill>
                <a:latin typeface="+mj-lt"/>
              </a:rPr>
              <a:t>North Atlantic Current</a:t>
            </a:r>
          </a:p>
          <a:p>
            <a:r>
              <a:rPr lang="en-GB" sz="2000" dirty="0" smtClean="0">
                <a:solidFill>
                  <a:schemeClr val="tx2"/>
                </a:solidFill>
                <a:latin typeface="+mj-lt"/>
              </a:rPr>
              <a:t>The current is responsible for the mild Northern and Western European climate.</a:t>
            </a:r>
          </a:p>
          <a:p>
            <a:r>
              <a:rPr lang="en-GB" sz="2000" dirty="0" smtClean="0">
                <a:solidFill>
                  <a:schemeClr val="tx2"/>
                </a:solidFill>
                <a:latin typeface="+mj-lt"/>
              </a:rPr>
              <a:t>Melting ice leads to the weakening of the Current.</a:t>
            </a:r>
          </a:p>
          <a:p>
            <a:r>
              <a:rPr lang="en-GB" sz="2000" dirty="0" smtClean="0">
                <a:solidFill>
                  <a:schemeClr val="tx2"/>
                </a:solidFill>
                <a:latin typeface="+mj-lt"/>
              </a:rPr>
              <a:t>European climate cools down, sea level rises about 1 m.</a:t>
            </a:r>
          </a:p>
          <a:p>
            <a:endParaRPr lang="en-GB" sz="2400" dirty="0" smtClean="0">
              <a:latin typeface="+mj-lt"/>
            </a:endParaRPr>
          </a:p>
        </p:txBody>
      </p:sp>
      <p:sp>
        <p:nvSpPr>
          <p:cNvPr id="5" name="Textfeld 4"/>
          <p:cNvSpPr txBox="1"/>
          <p:nvPr/>
        </p:nvSpPr>
        <p:spPr>
          <a:xfrm>
            <a:off x="6228184" y="764704"/>
            <a:ext cx="2520280" cy="369332"/>
          </a:xfrm>
          <a:prstGeom prst="rect">
            <a:avLst/>
          </a:prstGeom>
          <a:noFill/>
        </p:spPr>
        <p:txBody>
          <a:bodyPr wrap="square" rtlCol="0">
            <a:spAutoFit/>
          </a:bodyPr>
          <a:lstStyle/>
          <a:p>
            <a:pPr algn="r"/>
            <a:r>
              <a:rPr lang="en-GB" dirty="0" smtClean="0">
                <a:solidFill>
                  <a:schemeClr val="accent3"/>
                </a:solidFill>
              </a:rPr>
              <a:t>+</a:t>
            </a:r>
            <a:r>
              <a:rPr lang="en-GB" dirty="0" err="1" smtClean="0">
                <a:solidFill>
                  <a:schemeClr val="accent3"/>
                </a:solidFill>
              </a:rPr>
              <a:t>4°C</a:t>
            </a:r>
            <a:r>
              <a:rPr lang="en-GB" dirty="0" smtClean="0">
                <a:solidFill>
                  <a:schemeClr val="accent3"/>
                </a:solidFill>
              </a:rPr>
              <a:t> </a:t>
            </a:r>
            <a:r>
              <a:rPr lang="en-GB" dirty="0" err="1" smtClean="0">
                <a:solidFill>
                  <a:schemeClr val="accent3"/>
                </a:solidFill>
              </a:rPr>
              <a:t>szenario</a:t>
            </a:r>
            <a:endParaRPr lang="en-GB" dirty="0">
              <a:solidFill>
                <a:schemeClr val="accent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sz="2800" dirty="0" smtClean="0">
                <a:solidFill>
                  <a:schemeClr val="accent2"/>
                </a:solidFill>
                <a:effectLst>
                  <a:outerShdw blurRad="38100" dist="38100" dir="2700000" algn="tl">
                    <a:srgbClr val="000000">
                      <a:alpha val="43137"/>
                    </a:srgbClr>
                  </a:outerShdw>
                </a:effectLst>
              </a:rPr>
              <a:t>Tipping points</a:t>
            </a:r>
            <a:endParaRPr lang="en-GB" sz="2800" dirty="0">
              <a:solidFill>
                <a:schemeClr val="accent2"/>
              </a:solidFill>
              <a:effectLst>
                <a:outerShdw blurRad="38100" dist="38100" dir="2700000" algn="tl">
                  <a:srgbClr val="000000">
                    <a:alpha val="43137"/>
                  </a:srgbClr>
                </a:outerShdw>
              </a:effectLst>
            </a:endParaRPr>
          </a:p>
        </p:txBody>
      </p:sp>
      <p:sp>
        <p:nvSpPr>
          <p:cNvPr id="4" name="Inhaltsplatzhalter 3"/>
          <p:cNvSpPr txBox="1">
            <a:spLocks noGrp="1"/>
          </p:cNvSpPr>
          <p:nvPr>
            <p:ph idx="1"/>
          </p:nvPr>
        </p:nvSpPr>
        <p:spPr>
          <a:xfrm>
            <a:off x="1259632" y="2492896"/>
            <a:ext cx="6635080" cy="270843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r>
              <a:rPr lang="en-GB" sz="2000" dirty="0" smtClean="0">
                <a:solidFill>
                  <a:schemeClr val="accent3"/>
                </a:solidFill>
                <a:latin typeface="+mj-lt"/>
              </a:rPr>
              <a:t>3-6 °C </a:t>
            </a:r>
            <a:r>
              <a:rPr lang="en-GB" sz="2000" dirty="0" smtClean="0">
                <a:solidFill>
                  <a:schemeClr val="tx2"/>
                </a:solidFill>
                <a:latin typeface="+mj-lt"/>
              </a:rPr>
              <a:t>El Ni</a:t>
            </a:r>
            <a:r>
              <a:rPr lang="de-DE" sz="2000" dirty="0" err="1" smtClean="0">
                <a:solidFill>
                  <a:schemeClr val="tx2"/>
                </a:solidFill>
                <a:latin typeface="+mj-lt"/>
              </a:rPr>
              <a:t>ño</a:t>
            </a:r>
            <a:endParaRPr lang="de-DE" sz="2000" dirty="0" smtClean="0">
              <a:solidFill>
                <a:schemeClr val="tx2"/>
              </a:solidFill>
              <a:latin typeface="+mj-lt"/>
            </a:endParaRPr>
          </a:p>
          <a:p>
            <a:r>
              <a:rPr lang="de-DE" sz="2000" dirty="0" err="1" smtClean="0">
                <a:solidFill>
                  <a:schemeClr val="tx2"/>
                </a:solidFill>
                <a:latin typeface="+mj-lt"/>
              </a:rPr>
              <a:t>El</a:t>
            </a:r>
            <a:r>
              <a:rPr lang="de-DE" sz="2000" dirty="0" smtClean="0">
                <a:solidFill>
                  <a:schemeClr val="tx2"/>
                </a:solidFill>
                <a:latin typeface="+mj-lt"/>
              </a:rPr>
              <a:t> </a:t>
            </a:r>
            <a:r>
              <a:rPr lang="de-DE" sz="2000" dirty="0" err="1" smtClean="0">
                <a:solidFill>
                  <a:schemeClr val="tx2"/>
                </a:solidFill>
                <a:latin typeface="+mj-lt"/>
              </a:rPr>
              <a:t>Niño</a:t>
            </a:r>
            <a:r>
              <a:rPr lang="de-DE" sz="2000" dirty="0" smtClean="0">
                <a:solidFill>
                  <a:schemeClr val="tx2"/>
                </a:solidFill>
                <a:latin typeface="+mj-lt"/>
              </a:rPr>
              <a:t> </a:t>
            </a:r>
            <a:r>
              <a:rPr lang="de-DE" sz="2000" dirty="0" err="1" smtClean="0">
                <a:solidFill>
                  <a:schemeClr val="tx2"/>
                </a:solidFill>
                <a:latin typeface="+mj-lt"/>
              </a:rPr>
              <a:t>is</a:t>
            </a:r>
            <a:r>
              <a:rPr lang="de-DE" sz="2000" dirty="0" smtClean="0">
                <a:solidFill>
                  <a:schemeClr val="tx2"/>
                </a:solidFill>
                <a:latin typeface="+mj-lt"/>
              </a:rPr>
              <a:t> a </a:t>
            </a:r>
            <a:r>
              <a:rPr lang="de-DE" sz="2000" dirty="0" err="1" smtClean="0">
                <a:solidFill>
                  <a:schemeClr val="tx2"/>
                </a:solidFill>
                <a:latin typeface="+mj-lt"/>
              </a:rPr>
              <a:t>complex</a:t>
            </a:r>
            <a:r>
              <a:rPr lang="de-DE" sz="2000" dirty="0" smtClean="0">
                <a:solidFill>
                  <a:schemeClr val="tx2"/>
                </a:solidFill>
                <a:latin typeface="+mj-lt"/>
              </a:rPr>
              <a:t> </a:t>
            </a:r>
            <a:r>
              <a:rPr lang="de-DE" sz="2000" dirty="0" err="1" smtClean="0">
                <a:solidFill>
                  <a:schemeClr val="tx2"/>
                </a:solidFill>
                <a:latin typeface="+mj-lt"/>
              </a:rPr>
              <a:t>weather</a:t>
            </a:r>
            <a:r>
              <a:rPr lang="de-DE" sz="2000" dirty="0" smtClean="0">
                <a:solidFill>
                  <a:schemeClr val="tx2"/>
                </a:solidFill>
                <a:latin typeface="+mj-lt"/>
              </a:rPr>
              <a:t> </a:t>
            </a:r>
            <a:r>
              <a:rPr lang="de-DE" sz="2000" dirty="0" err="1" smtClean="0">
                <a:solidFill>
                  <a:schemeClr val="tx2"/>
                </a:solidFill>
                <a:latin typeface="+mj-lt"/>
              </a:rPr>
              <a:t>pattern</a:t>
            </a:r>
            <a:r>
              <a:rPr lang="de-DE" sz="2000" dirty="0" smtClean="0">
                <a:solidFill>
                  <a:schemeClr val="tx2"/>
                </a:solidFill>
                <a:latin typeface="+mj-lt"/>
              </a:rPr>
              <a:t> </a:t>
            </a:r>
            <a:r>
              <a:rPr lang="de-DE" sz="2000" dirty="0" err="1" smtClean="0">
                <a:solidFill>
                  <a:schemeClr val="tx2"/>
                </a:solidFill>
                <a:latin typeface="+mj-lt"/>
              </a:rPr>
              <a:t>which</a:t>
            </a:r>
            <a:r>
              <a:rPr lang="de-DE" sz="2000" dirty="0" smtClean="0">
                <a:solidFill>
                  <a:schemeClr val="tx2"/>
                </a:solidFill>
                <a:latin typeface="+mj-lt"/>
              </a:rPr>
              <a:t> </a:t>
            </a:r>
            <a:r>
              <a:rPr lang="de-DE" sz="2000" dirty="0" err="1" smtClean="0">
                <a:solidFill>
                  <a:schemeClr val="tx2"/>
                </a:solidFill>
                <a:latin typeface="+mj-lt"/>
              </a:rPr>
              <a:t>results</a:t>
            </a:r>
            <a:r>
              <a:rPr lang="de-DE" sz="2000" dirty="0" smtClean="0">
                <a:solidFill>
                  <a:schemeClr val="tx2"/>
                </a:solidFill>
                <a:latin typeface="+mj-lt"/>
              </a:rPr>
              <a:t> </a:t>
            </a:r>
            <a:r>
              <a:rPr lang="de-DE" sz="2000" dirty="0" err="1" smtClean="0">
                <a:solidFill>
                  <a:schemeClr val="tx2"/>
                </a:solidFill>
                <a:latin typeface="+mj-lt"/>
              </a:rPr>
              <a:t>from</a:t>
            </a:r>
            <a:r>
              <a:rPr lang="de-DE" sz="2000" dirty="0" smtClean="0">
                <a:solidFill>
                  <a:schemeClr val="tx2"/>
                </a:solidFill>
                <a:latin typeface="+mj-lt"/>
              </a:rPr>
              <a:t> </a:t>
            </a:r>
            <a:r>
              <a:rPr lang="de-DE" sz="2000" dirty="0" err="1" smtClean="0">
                <a:solidFill>
                  <a:schemeClr val="tx2"/>
                </a:solidFill>
                <a:latin typeface="+mj-lt"/>
              </a:rPr>
              <a:t>variations</a:t>
            </a:r>
            <a:r>
              <a:rPr lang="de-DE" sz="2000" dirty="0" smtClean="0">
                <a:solidFill>
                  <a:schemeClr val="tx2"/>
                </a:solidFill>
                <a:latin typeface="+mj-lt"/>
              </a:rPr>
              <a:t> in </a:t>
            </a:r>
            <a:r>
              <a:rPr lang="de-DE" sz="2000" dirty="0" err="1" smtClean="0">
                <a:solidFill>
                  <a:schemeClr val="tx2"/>
                </a:solidFill>
                <a:latin typeface="+mj-lt"/>
              </a:rPr>
              <a:t>ocean</a:t>
            </a:r>
            <a:r>
              <a:rPr lang="de-DE" sz="2000" dirty="0" smtClean="0">
                <a:solidFill>
                  <a:schemeClr val="tx2"/>
                </a:solidFill>
                <a:latin typeface="+mj-lt"/>
              </a:rPr>
              <a:t> </a:t>
            </a:r>
            <a:r>
              <a:rPr lang="de-DE" sz="2000" dirty="0" err="1" smtClean="0">
                <a:solidFill>
                  <a:schemeClr val="tx2"/>
                </a:solidFill>
                <a:latin typeface="+mj-lt"/>
              </a:rPr>
              <a:t>temperatures</a:t>
            </a:r>
            <a:r>
              <a:rPr lang="de-DE" sz="2000" dirty="0" smtClean="0">
                <a:solidFill>
                  <a:schemeClr val="tx2"/>
                </a:solidFill>
                <a:latin typeface="+mj-lt"/>
              </a:rPr>
              <a:t>.</a:t>
            </a:r>
          </a:p>
          <a:p>
            <a:r>
              <a:rPr lang="de-DE" sz="2000" dirty="0" err="1" smtClean="0">
                <a:solidFill>
                  <a:schemeClr val="tx2"/>
                </a:solidFill>
                <a:latin typeface="+mj-lt"/>
              </a:rPr>
              <a:t>While</a:t>
            </a:r>
            <a:r>
              <a:rPr lang="de-DE" sz="2000" dirty="0" smtClean="0">
                <a:solidFill>
                  <a:schemeClr val="tx2"/>
                </a:solidFill>
                <a:latin typeface="+mj-lt"/>
              </a:rPr>
              <a:t> </a:t>
            </a:r>
            <a:r>
              <a:rPr lang="de-DE" sz="2000" dirty="0" err="1" smtClean="0">
                <a:solidFill>
                  <a:schemeClr val="tx2"/>
                </a:solidFill>
                <a:latin typeface="+mj-lt"/>
              </a:rPr>
              <a:t>it</a:t>
            </a:r>
            <a:r>
              <a:rPr lang="de-DE" sz="2000" dirty="0" smtClean="0">
                <a:solidFill>
                  <a:schemeClr val="tx2"/>
                </a:solidFill>
                <a:latin typeface="+mj-lt"/>
              </a:rPr>
              <a:t> </a:t>
            </a:r>
            <a:r>
              <a:rPr lang="de-DE" sz="2000" dirty="0" err="1" smtClean="0">
                <a:solidFill>
                  <a:schemeClr val="tx2"/>
                </a:solidFill>
                <a:latin typeface="+mj-lt"/>
              </a:rPr>
              <a:t>can</a:t>
            </a:r>
            <a:r>
              <a:rPr lang="de-DE" sz="2000" dirty="0" smtClean="0">
                <a:solidFill>
                  <a:schemeClr val="tx2"/>
                </a:solidFill>
                <a:latin typeface="+mj-lt"/>
              </a:rPr>
              <a:t> </a:t>
            </a:r>
            <a:r>
              <a:rPr lang="de-DE" sz="2000" dirty="0" err="1" smtClean="0">
                <a:solidFill>
                  <a:schemeClr val="tx2"/>
                </a:solidFill>
                <a:latin typeface="+mj-lt"/>
              </a:rPr>
              <a:t>cause</a:t>
            </a:r>
            <a:r>
              <a:rPr lang="de-DE" sz="2000" dirty="0" smtClean="0">
                <a:solidFill>
                  <a:schemeClr val="tx2"/>
                </a:solidFill>
                <a:latin typeface="+mj-lt"/>
              </a:rPr>
              <a:t> </a:t>
            </a:r>
            <a:r>
              <a:rPr lang="de-DE" sz="2000" dirty="0" err="1" smtClean="0">
                <a:solidFill>
                  <a:schemeClr val="tx2"/>
                </a:solidFill>
                <a:latin typeface="+mj-lt"/>
              </a:rPr>
              <a:t>floods</a:t>
            </a:r>
            <a:r>
              <a:rPr lang="de-DE" sz="2000" dirty="0" smtClean="0">
                <a:solidFill>
                  <a:schemeClr val="tx2"/>
                </a:solidFill>
                <a:latin typeface="+mj-lt"/>
              </a:rPr>
              <a:t> in South </a:t>
            </a:r>
            <a:r>
              <a:rPr lang="de-DE" sz="2000" dirty="0" err="1" smtClean="0">
                <a:solidFill>
                  <a:schemeClr val="tx2"/>
                </a:solidFill>
                <a:latin typeface="+mj-lt"/>
              </a:rPr>
              <a:t>America</a:t>
            </a:r>
            <a:r>
              <a:rPr lang="de-DE" sz="2000" dirty="0" smtClean="0">
                <a:solidFill>
                  <a:schemeClr val="tx2"/>
                </a:solidFill>
                <a:latin typeface="+mj-lt"/>
              </a:rPr>
              <a:t>, </a:t>
            </a:r>
            <a:r>
              <a:rPr lang="de-DE" sz="2000" dirty="0" err="1" smtClean="0">
                <a:solidFill>
                  <a:schemeClr val="tx2"/>
                </a:solidFill>
                <a:latin typeface="+mj-lt"/>
              </a:rPr>
              <a:t>it</a:t>
            </a:r>
            <a:r>
              <a:rPr lang="de-DE" sz="2000" dirty="0" smtClean="0">
                <a:solidFill>
                  <a:schemeClr val="tx2"/>
                </a:solidFill>
                <a:latin typeface="+mj-lt"/>
              </a:rPr>
              <a:t> </a:t>
            </a:r>
            <a:r>
              <a:rPr lang="de-DE" sz="2000" dirty="0" err="1" smtClean="0">
                <a:solidFill>
                  <a:schemeClr val="tx2"/>
                </a:solidFill>
                <a:latin typeface="+mj-lt"/>
              </a:rPr>
              <a:t>can</a:t>
            </a:r>
            <a:r>
              <a:rPr lang="de-DE" sz="2000" dirty="0" smtClean="0">
                <a:solidFill>
                  <a:schemeClr val="tx2"/>
                </a:solidFill>
                <a:latin typeface="+mj-lt"/>
              </a:rPr>
              <a:t> </a:t>
            </a:r>
            <a:r>
              <a:rPr lang="de-DE" sz="2000" dirty="0" err="1" smtClean="0">
                <a:solidFill>
                  <a:schemeClr val="tx2"/>
                </a:solidFill>
                <a:latin typeface="+mj-lt"/>
              </a:rPr>
              <a:t>provoke</a:t>
            </a:r>
            <a:r>
              <a:rPr lang="de-DE" sz="2000" dirty="0" smtClean="0">
                <a:solidFill>
                  <a:schemeClr val="tx2"/>
                </a:solidFill>
                <a:latin typeface="+mj-lt"/>
              </a:rPr>
              <a:t> </a:t>
            </a:r>
            <a:r>
              <a:rPr lang="de-DE" sz="2000" dirty="0" err="1" smtClean="0">
                <a:solidFill>
                  <a:schemeClr val="tx2"/>
                </a:solidFill>
                <a:latin typeface="+mj-lt"/>
              </a:rPr>
              <a:t>droughts</a:t>
            </a:r>
            <a:r>
              <a:rPr lang="de-DE" sz="2000" dirty="0" smtClean="0">
                <a:solidFill>
                  <a:schemeClr val="tx2"/>
                </a:solidFill>
                <a:latin typeface="+mj-lt"/>
              </a:rPr>
              <a:t> in </a:t>
            </a:r>
            <a:r>
              <a:rPr lang="de-DE" sz="2000" dirty="0" err="1" smtClean="0">
                <a:solidFill>
                  <a:schemeClr val="tx2"/>
                </a:solidFill>
                <a:latin typeface="+mj-lt"/>
              </a:rPr>
              <a:t>Australia</a:t>
            </a:r>
            <a:r>
              <a:rPr lang="de-DE" sz="2000" dirty="0" smtClean="0">
                <a:solidFill>
                  <a:schemeClr val="tx2"/>
                </a:solidFill>
                <a:latin typeface="+mj-lt"/>
              </a:rPr>
              <a:t> </a:t>
            </a:r>
            <a:r>
              <a:rPr lang="de-DE" sz="2000" dirty="0" err="1" smtClean="0">
                <a:solidFill>
                  <a:schemeClr val="tx2"/>
                </a:solidFill>
                <a:latin typeface="+mj-lt"/>
              </a:rPr>
              <a:t>and</a:t>
            </a:r>
            <a:r>
              <a:rPr lang="de-DE" sz="2000" dirty="0" smtClean="0">
                <a:solidFill>
                  <a:schemeClr val="tx2"/>
                </a:solidFill>
                <a:latin typeface="+mj-lt"/>
              </a:rPr>
              <a:t> </a:t>
            </a:r>
            <a:r>
              <a:rPr lang="de-DE" sz="2000" dirty="0" err="1" smtClean="0">
                <a:solidFill>
                  <a:schemeClr val="tx2"/>
                </a:solidFill>
                <a:latin typeface="+mj-lt"/>
              </a:rPr>
              <a:t>Southeast</a:t>
            </a:r>
            <a:r>
              <a:rPr lang="de-DE" sz="2000" dirty="0" smtClean="0">
                <a:solidFill>
                  <a:schemeClr val="tx2"/>
                </a:solidFill>
                <a:latin typeface="+mj-lt"/>
              </a:rPr>
              <a:t> </a:t>
            </a:r>
            <a:r>
              <a:rPr lang="de-DE" sz="2000" dirty="0" err="1" smtClean="0">
                <a:solidFill>
                  <a:schemeClr val="tx2"/>
                </a:solidFill>
                <a:latin typeface="+mj-lt"/>
              </a:rPr>
              <a:t>Asia</a:t>
            </a:r>
            <a:r>
              <a:rPr lang="de-DE" sz="2000" dirty="0" smtClean="0">
                <a:solidFill>
                  <a:schemeClr val="tx2"/>
                </a:solidFill>
                <a:latin typeface="+mj-lt"/>
              </a:rPr>
              <a:t>.</a:t>
            </a:r>
          </a:p>
          <a:p>
            <a:r>
              <a:rPr lang="de-DE" sz="2000" dirty="0" smtClean="0">
                <a:solidFill>
                  <a:schemeClr val="tx2"/>
                </a:solidFill>
                <a:latin typeface="+mj-lt"/>
              </a:rPr>
              <a:t>Global </a:t>
            </a:r>
            <a:r>
              <a:rPr lang="de-DE" sz="2000" dirty="0" err="1" smtClean="0">
                <a:solidFill>
                  <a:schemeClr val="tx2"/>
                </a:solidFill>
                <a:latin typeface="+mj-lt"/>
              </a:rPr>
              <a:t>warming</a:t>
            </a:r>
            <a:r>
              <a:rPr lang="de-DE" sz="2000" dirty="0" smtClean="0">
                <a:solidFill>
                  <a:schemeClr val="tx2"/>
                </a:solidFill>
                <a:latin typeface="+mj-lt"/>
              </a:rPr>
              <a:t> will </a:t>
            </a:r>
            <a:r>
              <a:rPr lang="de-DE" sz="2000" dirty="0" err="1" smtClean="0">
                <a:solidFill>
                  <a:schemeClr val="tx2"/>
                </a:solidFill>
                <a:latin typeface="+mj-lt"/>
              </a:rPr>
              <a:t>make</a:t>
            </a:r>
            <a:r>
              <a:rPr lang="de-DE" sz="2000" dirty="0" smtClean="0">
                <a:solidFill>
                  <a:schemeClr val="tx2"/>
                </a:solidFill>
                <a:latin typeface="+mj-lt"/>
              </a:rPr>
              <a:t> </a:t>
            </a:r>
            <a:r>
              <a:rPr lang="de-DE" sz="2000" dirty="0" err="1" smtClean="0">
                <a:solidFill>
                  <a:schemeClr val="tx2"/>
                </a:solidFill>
                <a:latin typeface="+mj-lt"/>
              </a:rPr>
              <a:t>El</a:t>
            </a:r>
            <a:r>
              <a:rPr lang="de-DE" sz="2000" dirty="0" smtClean="0">
                <a:solidFill>
                  <a:schemeClr val="tx2"/>
                </a:solidFill>
                <a:latin typeface="+mj-lt"/>
              </a:rPr>
              <a:t> </a:t>
            </a:r>
            <a:r>
              <a:rPr lang="de-DE" sz="2000" dirty="0" err="1" smtClean="0">
                <a:solidFill>
                  <a:schemeClr val="tx2"/>
                </a:solidFill>
                <a:latin typeface="+mj-lt"/>
              </a:rPr>
              <a:t>Niño</a:t>
            </a:r>
            <a:r>
              <a:rPr lang="de-DE" sz="2000" dirty="0" smtClean="0">
                <a:solidFill>
                  <a:schemeClr val="tx2"/>
                </a:solidFill>
                <a:latin typeface="+mj-lt"/>
              </a:rPr>
              <a:t> </a:t>
            </a:r>
            <a:r>
              <a:rPr lang="de-DE" sz="2000" dirty="0" err="1" smtClean="0">
                <a:solidFill>
                  <a:schemeClr val="tx2"/>
                </a:solidFill>
                <a:latin typeface="+mj-lt"/>
              </a:rPr>
              <a:t>weather</a:t>
            </a:r>
            <a:r>
              <a:rPr lang="de-DE" sz="2000" dirty="0" smtClean="0">
                <a:solidFill>
                  <a:schemeClr val="tx2"/>
                </a:solidFill>
                <a:latin typeface="+mj-lt"/>
              </a:rPr>
              <a:t> </a:t>
            </a:r>
            <a:r>
              <a:rPr lang="de-DE" sz="2000" dirty="0" err="1" smtClean="0">
                <a:solidFill>
                  <a:schemeClr val="tx2"/>
                </a:solidFill>
                <a:latin typeface="+mj-lt"/>
              </a:rPr>
              <a:t>phenomena</a:t>
            </a:r>
            <a:r>
              <a:rPr lang="de-DE" sz="2000" dirty="0" smtClean="0">
                <a:solidFill>
                  <a:schemeClr val="tx2"/>
                </a:solidFill>
                <a:latin typeface="+mj-lt"/>
              </a:rPr>
              <a:t> </a:t>
            </a:r>
            <a:r>
              <a:rPr lang="de-DE" sz="2000" dirty="0" err="1" smtClean="0">
                <a:solidFill>
                  <a:schemeClr val="tx2"/>
                </a:solidFill>
                <a:latin typeface="+mj-lt"/>
              </a:rPr>
              <a:t>more</a:t>
            </a:r>
            <a:r>
              <a:rPr lang="de-DE" sz="2000" dirty="0" smtClean="0">
                <a:solidFill>
                  <a:schemeClr val="tx2"/>
                </a:solidFill>
                <a:latin typeface="+mj-lt"/>
              </a:rPr>
              <a:t> </a:t>
            </a:r>
            <a:r>
              <a:rPr lang="de-DE" sz="2000" dirty="0" err="1" smtClean="0">
                <a:solidFill>
                  <a:schemeClr val="tx2"/>
                </a:solidFill>
                <a:latin typeface="+mj-lt"/>
              </a:rPr>
              <a:t>frequent</a:t>
            </a:r>
            <a:r>
              <a:rPr lang="de-DE" sz="2000" dirty="0" smtClean="0">
                <a:solidFill>
                  <a:schemeClr val="tx2"/>
                </a:solidFill>
                <a:latin typeface="+mj-lt"/>
              </a:rPr>
              <a:t> </a:t>
            </a:r>
            <a:r>
              <a:rPr lang="de-DE" sz="2000" dirty="0" err="1" smtClean="0">
                <a:solidFill>
                  <a:schemeClr val="tx2"/>
                </a:solidFill>
                <a:latin typeface="+mj-lt"/>
              </a:rPr>
              <a:t>and</a:t>
            </a:r>
            <a:r>
              <a:rPr lang="de-DE" sz="2000" dirty="0" smtClean="0">
                <a:solidFill>
                  <a:schemeClr val="tx2"/>
                </a:solidFill>
                <a:latin typeface="+mj-lt"/>
              </a:rPr>
              <a:t> </a:t>
            </a:r>
            <a:r>
              <a:rPr lang="de-DE" sz="2000" dirty="0" err="1" smtClean="0">
                <a:solidFill>
                  <a:schemeClr val="tx2"/>
                </a:solidFill>
                <a:latin typeface="+mj-lt"/>
              </a:rPr>
              <a:t>its</a:t>
            </a:r>
            <a:r>
              <a:rPr lang="de-DE" sz="2000" dirty="0" smtClean="0">
                <a:solidFill>
                  <a:schemeClr val="tx2"/>
                </a:solidFill>
                <a:latin typeface="+mj-lt"/>
              </a:rPr>
              <a:t> </a:t>
            </a:r>
            <a:r>
              <a:rPr lang="de-DE" sz="2000" dirty="0" err="1" smtClean="0">
                <a:solidFill>
                  <a:schemeClr val="tx2"/>
                </a:solidFill>
                <a:latin typeface="+mj-lt"/>
              </a:rPr>
              <a:t>impacts</a:t>
            </a:r>
            <a:r>
              <a:rPr lang="de-DE" sz="2000" dirty="0" smtClean="0">
                <a:solidFill>
                  <a:schemeClr val="tx2"/>
                </a:solidFill>
                <a:latin typeface="+mj-lt"/>
              </a:rPr>
              <a:t> </a:t>
            </a:r>
            <a:r>
              <a:rPr lang="de-DE" sz="2000" dirty="0" err="1" smtClean="0">
                <a:solidFill>
                  <a:schemeClr val="tx2"/>
                </a:solidFill>
                <a:latin typeface="+mj-lt"/>
              </a:rPr>
              <a:t>stronger</a:t>
            </a:r>
            <a:r>
              <a:rPr lang="de-DE" sz="2000" dirty="0" smtClean="0">
                <a:solidFill>
                  <a:schemeClr val="tx2"/>
                </a:solidFill>
                <a:latin typeface="+mj-lt"/>
              </a:rPr>
              <a:t>.</a:t>
            </a:r>
          </a:p>
          <a:p>
            <a:endParaRPr lang="de-DE" sz="2000" dirty="0" smtClean="0">
              <a:solidFill>
                <a:schemeClr val="accent1"/>
              </a:solidFill>
              <a:latin typeface="+mj-lt"/>
            </a:endParaRPr>
          </a:p>
        </p:txBody>
      </p:sp>
      <p:sp>
        <p:nvSpPr>
          <p:cNvPr id="5" name="Textfeld 4"/>
          <p:cNvSpPr txBox="1"/>
          <p:nvPr/>
        </p:nvSpPr>
        <p:spPr>
          <a:xfrm>
            <a:off x="6228184" y="764704"/>
            <a:ext cx="2520280" cy="369332"/>
          </a:xfrm>
          <a:prstGeom prst="rect">
            <a:avLst/>
          </a:prstGeom>
          <a:noFill/>
        </p:spPr>
        <p:txBody>
          <a:bodyPr wrap="square" rtlCol="0">
            <a:spAutoFit/>
          </a:bodyPr>
          <a:lstStyle/>
          <a:p>
            <a:pPr algn="r"/>
            <a:r>
              <a:rPr lang="en-GB" dirty="0" smtClean="0">
                <a:solidFill>
                  <a:schemeClr val="accent3"/>
                </a:solidFill>
              </a:rPr>
              <a:t>+4 °C </a:t>
            </a:r>
            <a:r>
              <a:rPr lang="en-GB" dirty="0" err="1" smtClean="0">
                <a:solidFill>
                  <a:schemeClr val="accent3"/>
                </a:solidFill>
              </a:rPr>
              <a:t>szenario</a:t>
            </a:r>
            <a:endParaRPr lang="en-GB" dirty="0">
              <a:solidFill>
                <a:schemeClr val="accent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sz="2800" dirty="0" smtClean="0">
                <a:solidFill>
                  <a:schemeClr val="accent2"/>
                </a:solidFill>
                <a:effectLst>
                  <a:outerShdw blurRad="38100" dist="38100" dir="2700000" algn="tl">
                    <a:srgbClr val="000000">
                      <a:alpha val="43137"/>
                    </a:srgbClr>
                  </a:outerShdw>
                </a:effectLst>
              </a:rPr>
              <a:t>Tipping points</a:t>
            </a:r>
            <a:endParaRPr lang="en-GB" sz="2800" dirty="0">
              <a:solidFill>
                <a:schemeClr val="accent2"/>
              </a:solidFill>
              <a:effectLst>
                <a:outerShdw blurRad="38100" dist="38100" dir="2700000" algn="tl">
                  <a:srgbClr val="000000">
                    <a:alpha val="43137"/>
                  </a:srgbClr>
                </a:outerShdw>
              </a:effectLst>
            </a:endParaRPr>
          </a:p>
        </p:txBody>
      </p:sp>
      <p:sp>
        <p:nvSpPr>
          <p:cNvPr id="4" name="Inhaltsplatzhalter 3"/>
          <p:cNvSpPr txBox="1">
            <a:spLocks noGrp="1"/>
          </p:cNvSpPr>
          <p:nvPr>
            <p:ph idx="1"/>
          </p:nvPr>
        </p:nvSpPr>
        <p:spPr>
          <a:xfrm>
            <a:off x="1259632" y="2708920"/>
            <a:ext cx="6768752" cy="17081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r>
              <a:rPr lang="en-GB" sz="2000" dirty="0" smtClean="0">
                <a:solidFill>
                  <a:schemeClr val="accent3"/>
                </a:solidFill>
                <a:latin typeface="+mj-lt"/>
              </a:rPr>
              <a:t>3-5 °C </a:t>
            </a:r>
            <a:r>
              <a:rPr lang="en-GB" sz="2000" dirty="0" err="1" smtClean="0">
                <a:solidFill>
                  <a:schemeClr val="tx2"/>
                </a:solidFill>
                <a:latin typeface="+mj-lt"/>
              </a:rPr>
              <a:t>Sahelzone</a:t>
            </a:r>
            <a:endParaRPr lang="en-GB" sz="2000" dirty="0" smtClean="0">
              <a:solidFill>
                <a:schemeClr val="tx2"/>
              </a:solidFill>
              <a:latin typeface="+mj-lt"/>
            </a:endParaRPr>
          </a:p>
          <a:p>
            <a:r>
              <a:rPr lang="en-GB" sz="2000" dirty="0" smtClean="0">
                <a:solidFill>
                  <a:schemeClr val="tx2"/>
                </a:solidFill>
                <a:latin typeface="+mj-lt"/>
              </a:rPr>
              <a:t>The weakening of the Atlantic Current will also have impacts on monsoon patterns in Western Africa.</a:t>
            </a:r>
          </a:p>
          <a:p>
            <a:r>
              <a:rPr lang="en-GB" sz="2000" dirty="0" smtClean="0">
                <a:solidFill>
                  <a:schemeClr val="tx2"/>
                </a:solidFill>
                <a:latin typeface="+mj-lt"/>
              </a:rPr>
              <a:t>Those shifts are likely to make the Sahel desert expand and make other parts of it fertile.</a:t>
            </a:r>
            <a:endParaRPr lang="en-GB" sz="2000" dirty="0">
              <a:solidFill>
                <a:schemeClr val="tx2"/>
              </a:solidFill>
              <a:latin typeface="+mj-lt"/>
            </a:endParaRPr>
          </a:p>
        </p:txBody>
      </p:sp>
      <p:sp>
        <p:nvSpPr>
          <p:cNvPr id="5" name="Textfeld 4"/>
          <p:cNvSpPr txBox="1"/>
          <p:nvPr/>
        </p:nvSpPr>
        <p:spPr>
          <a:xfrm>
            <a:off x="6228184" y="764704"/>
            <a:ext cx="2520280" cy="369332"/>
          </a:xfrm>
          <a:prstGeom prst="rect">
            <a:avLst/>
          </a:prstGeom>
          <a:noFill/>
        </p:spPr>
        <p:txBody>
          <a:bodyPr wrap="square" rtlCol="0">
            <a:spAutoFit/>
          </a:bodyPr>
          <a:lstStyle/>
          <a:p>
            <a:pPr algn="r"/>
            <a:r>
              <a:rPr lang="en-GB" dirty="0" smtClean="0">
                <a:solidFill>
                  <a:schemeClr val="accent3"/>
                </a:solidFill>
              </a:rPr>
              <a:t>+</a:t>
            </a:r>
            <a:r>
              <a:rPr lang="en-GB" dirty="0" err="1" smtClean="0">
                <a:solidFill>
                  <a:schemeClr val="accent3"/>
                </a:solidFill>
              </a:rPr>
              <a:t>4°C</a:t>
            </a:r>
            <a:r>
              <a:rPr lang="en-GB" dirty="0" smtClean="0">
                <a:solidFill>
                  <a:schemeClr val="accent3"/>
                </a:solidFill>
              </a:rPr>
              <a:t> </a:t>
            </a:r>
            <a:r>
              <a:rPr lang="en-GB" dirty="0" err="1" smtClean="0">
                <a:solidFill>
                  <a:schemeClr val="accent3"/>
                </a:solidFill>
              </a:rPr>
              <a:t>szenario</a:t>
            </a:r>
            <a:endParaRPr lang="en-GB" dirty="0">
              <a:solidFill>
                <a:schemeClr val="accent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sz="2800" dirty="0" smtClean="0">
                <a:solidFill>
                  <a:schemeClr val="accent2"/>
                </a:solidFill>
                <a:effectLst>
                  <a:outerShdw blurRad="38100" dist="38100" dir="2700000" algn="tl">
                    <a:srgbClr val="000000">
                      <a:alpha val="43137"/>
                    </a:srgbClr>
                  </a:outerShdw>
                </a:effectLst>
              </a:rPr>
              <a:t>Tipping points</a:t>
            </a:r>
            <a:endParaRPr lang="en-GB" sz="2800" dirty="0">
              <a:solidFill>
                <a:schemeClr val="accent2"/>
              </a:solidFill>
              <a:effectLst>
                <a:outerShdw blurRad="38100" dist="38100" dir="2700000" algn="tl">
                  <a:srgbClr val="000000">
                    <a:alpha val="43137"/>
                  </a:srgbClr>
                </a:outerShdw>
              </a:effectLst>
            </a:endParaRPr>
          </a:p>
        </p:txBody>
      </p:sp>
      <p:sp>
        <p:nvSpPr>
          <p:cNvPr id="4" name="Inhaltsplatzhalter 3"/>
          <p:cNvSpPr txBox="1">
            <a:spLocks noGrp="1"/>
          </p:cNvSpPr>
          <p:nvPr>
            <p:ph idx="1"/>
          </p:nvPr>
        </p:nvSpPr>
        <p:spPr>
          <a:xfrm>
            <a:off x="1115616" y="2636913"/>
            <a:ext cx="6912768" cy="266996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r>
              <a:rPr lang="en-GB" sz="2000" dirty="0" smtClean="0">
                <a:solidFill>
                  <a:schemeClr val="accent3"/>
                </a:solidFill>
                <a:latin typeface="+mj-lt"/>
              </a:rPr>
              <a:t>9 °C &lt;</a:t>
            </a:r>
            <a:r>
              <a:rPr lang="en-GB" sz="2000" dirty="0" smtClean="0">
                <a:latin typeface="+mj-lt"/>
              </a:rPr>
              <a:t> </a:t>
            </a:r>
            <a:r>
              <a:rPr lang="en-GB" sz="2000" dirty="0" smtClean="0">
                <a:solidFill>
                  <a:schemeClr val="tx2"/>
                </a:solidFill>
                <a:latin typeface="+mj-lt"/>
              </a:rPr>
              <a:t>Permafrost soil</a:t>
            </a:r>
          </a:p>
          <a:p>
            <a:r>
              <a:rPr lang="en-GB" sz="2000" dirty="0" smtClean="0">
                <a:solidFill>
                  <a:schemeClr val="tx2"/>
                </a:solidFill>
                <a:latin typeface="+mj-lt"/>
              </a:rPr>
              <a:t> Permafrost soil is a permanently frozen layer of earth which is mainly located in Russia, Alaska, Canada and China.</a:t>
            </a:r>
          </a:p>
          <a:p>
            <a:r>
              <a:rPr lang="en-GB" sz="2000" dirty="0" smtClean="0">
                <a:solidFill>
                  <a:schemeClr val="tx2"/>
                </a:solidFill>
                <a:latin typeface="+mj-lt"/>
              </a:rPr>
              <a:t>The entire extent of the permafrost covers a territory as large as Europe.</a:t>
            </a:r>
          </a:p>
          <a:p>
            <a:r>
              <a:rPr lang="en-GB" sz="2000" dirty="0" smtClean="0">
                <a:solidFill>
                  <a:schemeClr val="tx2"/>
                </a:solidFill>
                <a:latin typeface="+mj-lt"/>
              </a:rPr>
              <a:t>As CO</a:t>
            </a:r>
            <a:r>
              <a:rPr lang="en-GB" sz="1800" dirty="0" smtClean="0">
                <a:solidFill>
                  <a:schemeClr val="tx2"/>
                </a:solidFill>
                <a:latin typeface="+mj-lt"/>
              </a:rPr>
              <a:t>2</a:t>
            </a:r>
            <a:r>
              <a:rPr lang="en-GB" sz="2000" dirty="0" smtClean="0">
                <a:solidFill>
                  <a:schemeClr val="tx2"/>
                </a:solidFill>
                <a:latin typeface="+mj-lt"/>
              </a:rPr>
              <a:t> and </a:t>
            </a:r>
            <a:r>
              <a:rPr lang="en-GB" sz="2000" dirty="0" smtClean="0">
                <a:solidFill>
                  <a:schemeClr val="tx2"/>
                </a:solidFill>
                <a:latin typeface="+mj-lt"/>
              </a:rPr>
              <a:t>methane </a:t>
            </a:r>
            <a:r>
              <a:rPr lang="en-GB" sz="2000" dirty="0" smtClean="0">
                <a:solidFill>
                  <a:schemeClr val="tx2"/>
                </a:solidFill>
                <a:latin typeface="+mj-lt"/>
              </a:rPr>
              <a:t>are stored in permafrost soil, its thawing would have dramatic consequences.</a:t>
            </a:r>
            <a:endParaRPr lang="en-GB" sz="2000" dirty="0">
              <a:solidFill>
                <a:schemeClr val="tx2"/>
              </a:solidFill>
              <a:latin typeface="+mj-lt"/>
            </a:endParaRPr>
          </a:p>
        </p:txBody>
      </p:sp>
      <p:sp>
        <p:nvSpPr>
          <p:cNvPr id="5" name="Textfeld 4"/>
          <p:cNvSpPr txBox="1"/>
          <p:nvPr/>
        </p:nvSpPr>
        <p:spPr>
          <a:xfrm>
            <a:off x="6228184" y="764704"/>
            <a:ext cx="2520280" cy="369332"/>
          </a:xfrm>
          <a:prstGeom prst="rect">
            <a:avLst/>
          </a:prstGeom>
          <a:noFill/>
        </p:spPr>
        <p:txBody>
          <a:bodyPr wrap="square" rtlCol="0">
            <a:spAutoFit/>
          </a:bodyPr>
          <a:lstStyle/>
          <a:p>
            <a:pPr algn="r"/>
            <a:r>
              <a:rPr lang="en-GB" dirty="0" smtClean="0">
                <a:solidFill>
                  <a:schemeClr val="accent3"/>
                </a:solidFill>
              </a:rPr>
              <a:t>+</a:t>
            </a:r>
            <a:r>
              <a:rPr lang="en-GB" dirty="0" err="1" smtClean="0">
                <a:solidFill>
                  <a:schemeClr val="accent3"/>
                </a:solidFill>
              </a:rPr>
              <a:t>4°C</a:t>
            </a:r>
            <a:r>
              <a:rPr lang="en-GB" dirty="0" smtClean="0">
                <a:solidFill>
                  <a:schemeClr val="accent3"/>
                </a:solidFill>
              </a:rPr>
              <a:t> </a:t>
            </a:r>
            <a:r>
              <a:rPr lang="en-GB" dirty="0" err="1" smtClean="0">
                <a:solidFill>
                  <a:schemeClr val="accent3"/>
                </a:solidFill>
              </a:rPr>
              <a:t>szenario</a:t>
            </a:r>
            <a:endParaRPr lang="en-GB" dirty="0">
              <a:solidFill>
                <a:schemeClr val="accent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sz="2800" dirty="0" smtClean="0">
                <a:solidFill>
                  <a:schemeClr val="accent2"/>
                </a:solidFill>
                <a:effectLst>
                  <a:outerShdw blurRad="38100" dist="38100" dir="2700000" algn="tl">
                    <a:srgbClr val="000000">
                      <a:alpha val="43137"/>
                    </a:srgbClr>
                  </a:outerShdw>
                </a:effectLst>
              </a:rPr>
              <a:t>Criticism concerning the +</a:t>
            </a:r>
            <a:r>
              <a:rPr lang="en-GB" sz="2800" dirty="0" err="1" smtClean="0">
                <a:solidFill>
                  <a:schemeClr val="accent2"/>
                </a:solidFill>
                <a:effectLst>
                  <a:outerShdw blurRad="38100" dist="38100" dir="2700000" algn="tl">
                    <a:srgbClr val="000000">
                      <a:alpha val="43137"/>
                    </a:srgbClr>
                  </a:outerShdw>
                </a:effectLst>
              </a:rPr>
              <a:t>2°C</a:t>
            </a:r>
            <a:r>
              <a:rPr lang="en-GB" sz="2800" dirty="0" smtClean="0">
                <a:solidFill>
                  <a:schemeClr val="accent2"/>
                </a:solidFill>
                <a:effectLst>
                  <a:outerShdw blurRad="38100" dist="38100" dir="2700000" algn="tl">
                    <a:srgbClr val="000000">
                      <a:alpha val="43137"/>
                    </a:srgbClr>
                  </a:outerShdw>
                </a:effectLst>
              </a:rPr>
              <a:t> limit</a:t>
            </a:r>
            <a:endParaRPr lang="en-GB" sz="2800" dirty="0">
              <a:solidFill>
                <a:schemeClr val="accent2"/>
              </a:solidFill>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lstStyle/>
          <a:p>
            <a:pPr>
              <a:spcBef>
                <a:spcPts val="1200"/>
              </a:spcBef>
            </a:pPr>
            <a:r>
              <a:rPr lang="de-DE" sz="2000" dirty="0" smtClean="0">
                <a:solidFill>
                  <a:schemeClr val="tx2"/>
                </a:solidFill>
                <a:latin typeface="+mj-lt"/>
              </a:rPr>
              <a:t>The </a:t>
            </a:r>
            <a:r>
              <a:rPr lang="de-DE" sz="2000" i="1" dirty="0" err="1" smtClean="0">
                <a:solidFill>
                  <a:schemeClr val="tx2"/>
                </a:solidFill>
                <a:latin typeface="+mj-lt"/>
              </a:rPr>
              <a:t>Climate</a:t>
            </a:r>
            <a:r>
              <a:rPr lang="de-DE" sz="2000" i="1" dirty="0" smtClean="0">
                <a:solidFill>
                  <a:schemeClr val="tx2"/>
                </a:solidFill>
                <a:latin typeface="+mj-lt"/>
              </a:rPr>
              <a:t> Vulnerable Forum </a:t>
            </a:r>
            <a:r>
              <a:rPr lang="de-DE" sz="2000" dirty="0" smtClean="0">
                <a:solidFill>
                  <a:schemeClr val="tx2"/>
                </a:solidFill>
                <a:latin typeface="+mj-lt"/>
              </a:rPr>
              <a:t>in Manila </a:t>
            </a:r>
            <a:r>
              <a:rPr lang="de-DE" sz="2000" dirty="0" err="1" smtClean="0">
                <a:solidFill>
                  <a:schemeClr val="tx2"/>
                </a:solidFill>
                <a:latin typeface="+mj-lt"/>
              </a:rPr>
              <a:t>is</a:t>
            </a:r>
            <a:r>
              <a:rPr lang="de-DE" sz="2000" dirty="0" smtClean="0">
                <a:solidFill>
                  <a:schemeClr val="tx2"/>
                </a:solidFill>
                <a:latin typeface="+mj-lt"/>
              </a:rPr>
              <a:t> a </a:t>
            </a:r>
            <a:r>
              <a:rPr lang="de-DE" sz="2000" dirty="0" err="1" smtClean="0">
                <a:solidFill>
                  <a:schemeClr val="tx2"/>
                </a:solidFill>
                <a:latin typeface="+mj-lt"/>
              </a:rPr>
              <a:t>group</a:t>
            </a:r>
            <a:r>
              <a:rPr lang="de-DE" sz="2000" dirty="0" smtClean="0">
                <a:solidFill>
                  <a:schemeClr val="tx2"/>
                </a:solidFill>
                <a:latin typeface="+mj-lt"/>
              </a:rPr>
              <a:t> </a:t>
            </a:r>
            <a:r>
              <a:rPr lang="de-DE" sz="2000" dirty="0" err="1" smtClean="0">
                <a:solidFill>
                  <a:schemeClr val="tx2"/>
                </a:solidFill>
                <a:latin typeface="+mj-lt"/>
              </a:rPr>
              <a:t>of</a:t>
            </a:r>
            <a:r>
              <a:rPr lang="de-DE" sz="2000" dirty="0" smtClean="0">
                <a:solidFill>
                  <a:schemeClr val="tx2"/>
                </a:solidFill>
                <a:latin typeface="+mj-lt"/>
              </a:rPr>
              <a:t> 20 countries </a:t>
            </a:r>
            <a:r>
              <a:rPr lang="de-DE" sz="2000" dirty="0" err="1" smtClean="0">
                <a:solidFill>
                  <a:schemeClr val="tx2"/>
                </a:solidFill>
                <a:latin typeface="+mj-lt"/>
              </a:rPr>
              <a:t>which</a:t>
            </a:r>
            <a:r>
              <a:rPr lang="de-DE" sz="2000" dirty="0" smtClean="0">
                <a:solidFill>
                  <a:schemeClr val="tx2"/>
                </a:solidFill>
                <a:latin typeface="+mj-lt"/>
              </a:rPr>
              <a:t> </a:t>
            </a:r>
            <a:r>
              <a:rPr lang="de-DE" sz="2000" dirty="0" err="1" smtClean="0">
                <a:solidFill>
                  <a:schemeClr val="tx2"/>
                </a:solidFill>
                <a:latin typeface="+mj-lt"/>
              </a:rPr>
              <a:t>are</a:t>
            </a:r>
            <a:r>
              <a:rPr lang="de-DE" sz="2000" dirty="0" smtClean="0">
                <a:solidFill>
                  <a:schemeClr val="tx2"/>
                </a:solidFill>
                <a:latin typeface="+mj-lt"/>
              </a:rPr>
              <a:t> </a:t>
            </a:r>
            <a:r>
              <a:rPr lang="de-DE" sz="2000" dirty="0" err="1" smtClean="0">
                <a:solidFill>
                  <a:schemeClr val="tx2"/>
                </a:solidFill>
                <a:latin typeface="+mj-lt"/>
              </a:rPr>
              <a:t>particularly</a:t>
            </a:r>
            <a:r>
              <a:rPr lang="de-DE" sz="2000" dirty="0" smtClean="0">
                <a:solidFill>
                  <a:schemeClr val="tx2"/>
                </a:solidFill>
                <a:latin typeface="+mj-lt"/>
              </a:rPr>
              <a:t> vulnerable in </a:t>
            </a:r>
            <a:r>
              <a:rPr lang="de-DE" sz="2000" dirty="0" err="1" smtClean="0">
                <a:solidFill>
                  <a:schemeClr val="tx2"/>
                </a:solidFill>
                <a:latin typeface="+mj-lt"/>
              </a:rPr>
              <a:t>terms</a:t>
            </a:r>
            <a:r>
              <a:rPr lang="de-DE" sz="2000" dirty="0" smtClean="0">
                <a:solidFill>
                  <a:schemeClr val="tx2"/>
                </a:solidFill>
                <a:latin typeface="+mj-lt"/>
              </a:rPr>
              <a:t> </a:t>
            </a:r>
            <a:r>
              <a:rPr lang="de-DE" sz="2000" dirty="0" err="1" smtClean="0">
                <a:solidFill>
                  <a:schemeClr val="tx2"/>
                </a:solidFill>
                <a:latin typeface="+mj-lt"/>
              </a:rPr>
              <a:t>of</a:t>
            </a:r>
            <a:r>
              <a:rPr lang="de-DE" sz="2000" dirty="0" smtClean="0">
                <a:solidFill>
                  <a:schemeClr val="tx2"/>
                </a:solidFill>
                <a:latin typeface="+mj-lt"/>
              </a:rPr>
              <a:t> </a:t>
            </a:r>
            <a:r>
              <a:rPr lang="de-DE" sz="2000" dirty="0" err="1" smtClean="0">
                <a:solidFill>
                  <a:schemeClr val="tx2"/>
                </a:solidFill>
                <a:latin typeface="+mj-lt"/>
              </a:rPr>
              <a:t>climate</a:t>
            </a:r>
            <a:r>
              <a:rPr lang="de-DE" sz="2000" dirty="0" smtClean="0">
                <a:solidFill>
                  <a:schemeClr val="tx2"/>
                </a:solidFill>
                <a:latin typeface="+mj-lt"/>
              </a:rPr>
              <a:t> </a:t>
            </a:r>
            <a:r>
              <a:rPr lang="de-DE" sz="2000" dirty="0" err="1" smtClean="0">
                <a:solidFill>
                  <a:schemeClr val="tx2"/>
                </a:solidFill>
                <a:latin typeface="+mj-lt"/>
              </a:rPr>
              <a:t>change</a:t>
            </a:r>
            <a:r>
              <a:rPr lang="de-DE" sz="2000" dirty="0" smtClean="0">
                <a:solidFill>
                  <a:schemeClr val="tx2"/>
                </a:solidFill>
                <a:latin typeface="+mj-lt"/>
              </a:rPr>
              <a:t>, such </a:t>
            </a:r>
            <a:r>
              <a:rPr lang="de-DE" sz="2000" dirty="0" err="1" smtClean="0">
                <a:solidFill>
                  <a:schemeClr val="tx2"/>
                </a:solidFill>
                <a:latin typeface="+mj-lt"/>
              </a:rPr>
              <a:t>as</a:t>
            </a:r>
            <a:r>
              <a:rPr lang="de-DE" sz="2000" dirty="0" smtClean="0">
                <a:solidFill>
                  <a:schemeClr val="tx2"/>
                </a:solidFill>
                <a:latin typeface="+mj-lt"/>
              </a:rPr>
              <a:t> </a:t>
            </a:r>
            <a:r>
              <a:rPr lang="de-DE" sz="2000" dirty="0" err="1" smtClean="0">
                <a:solidFill>
                  <a:schemeClr val="tx2"/>
                </a:solidFill>
                <a:latin typeface="+mj-lt"/>
              </a:rPr>
              <a:t>Kenya</a:t>
            </a:r>
            <a:r>
              <a:rPr lang="de-DE" sz="2000" dirty="0" smtClean="0">
                <a:solidFill>
                  <a:schemeClr val="tx2"/>
                </a:solidFill>
                <a:latin typeface="+mj-lt"/>
              </a:rPr>
              <a:t>, Vietnam </a:t>
            </a:r>
            <a:r>
              <a:rPr lang="de-DE" sz="2000" dirty="0" err="1" smtClean="0">
                <a:solidFill>
                  <a:schemeClr val="tx2"/>
                </a:solidFill>
                <a:latin typeface="+mj-lt"/>
              </a:rPr>
              <a:t>and</a:t>
            </a:r>
            <a:r>
              <a:rPr lang="de-DE" sz="2000" dirty="0" smtClean="0">
                <a:solidFill>
                  <a:schemeClr val="tx2"/>
                </a:solidFill>
                <a:latin typeface="+mj-lt"/>
              </a:rPr>
              <a:t> </a:t>
            </a:r>
            <a:r>
              <a:rPr lang="de-DE" sz="2000" dirty="0" err="1" smtClean="0">
                <a:solidFill>
                  <a:schemeClr val="tx2"/>
                </a:solidFill>
                <a:latin typeface="+mj-lt"/>
              </a:rPr>
              <a:t>Bangladesh</a:t>
            </a:r>
            <a:r>
              <a:rPr lang="de-DE" sz="2000" dirty="0" smtClean="0">
                <a:solidFill>
                  <a:schemeClr val="tx2"/>
                </a:solidFill>
                <a:latin typeface="+mj-lt"/>
              </a:rPr>
              <a:t>. </a:t>
            </a:r>
            <a:r>
              <a:rPr lang="de-DE" sz="2000" dirty="0" err="1" smtClean="0">
                <a:solidFill>
                  <a:schemeClr val="tx2"/>
                </a:solidFill>
                <a:latin typeface="+mj-lt"/>
              </a:rPr>
              <a:t>They</a:t>
            </a:r>
            <a:r>
              <a:rPr lang="de-DE" sz="2000" dirty="0" smtClean="0">
                <a:solidFill>
                  <a:schemeClr val="tx2"/>
                </a:solidFill>
                <a:latin typeface="+mj-lt"/>
              </a:rPr>
              <a:t> </a:t>
            </a:r>
            <a:r>
              <a:rPr lang="de-DE" sz="2000" dirty="0" err="1" smtClean="0">
                <a:solidFill>
                  <a:schemeClr val="tx2"/>
                </a:solidFill>
                <a:latin typeface="+mj-lt"/>
              </a:rPr>
              <a:t>believe</a:t>
            </a:r>
            <a:r>
              <a:rPr lang="de-DE" sz="2000" dirty="0" smtClean="0">
                <a:solidFill>
                  <a:schemeClr val="tx2"/>
                </a:solidFill>
                <a:latin typeface="+mj-lt"/>
              </a:rPr>
              <a:t> </a:t>
            </a:r>
            <a:r>
              <a:rPr lang="de-DE" sz="2000" dirty="0" err="1" smtClean="0">
                <a:solidFill>
                  <a:schemeClr val="tx2"/>
                </a:solidFill>
                <a:latin typeface="+mj-lt"/>
              </a:rPr>
              <a:t>that</a:t>
            </a:r>
            <a:r>
              <a:rPr lang="de-DE" sz="2000" dirty="0" smtClean="0">
                <a:solidFill>
                  <a:schemeClr val="tx2"/>
                </a:solidFill>
                <a:latin typeface="+mj-lt"/>
              </a:rPr>
              <a:t> the </a:t>
            </a:r>
            <a:r>
              <a:rPr lang="de-DE" sz="2000" b="1" dirty="0" err="1" smtClean="0">
                <a:solidFill>
                  <a:schemeClr val="tx2"/>
                </a:solidFill>
                <a:latin typeface="+mj-lt"/>
              </a:rPr>
              <a:t>rise</a:t>
            </a:r>
            <a:r>
              <a:rPr lang="de-DE" sz="2000" b="1" dirty="0" smtClean="0">
                <a:solidFill>
                  <a:schemeClr val="tx2"/>
                </a:solidFill>
                <a:latin typeface="+mj-lt"/>
              </a:rPr>
              <a:t> </a:t>
            </a:r>
            <a:r>
              <a:rPr lang="de-DE" sz="2000" b="1" dirty="0" err="1" smtClean="0">
                <a:solidFill>
                  <a:schemeClr val="tx2"/>
                </a:solidFill>
                <a:latin typeface="+mj-lt"/>
              </a:rPr>
              <a:t>of</a:t>
            </a:r>
            <a:r>
              <a:rPr lang="de-DE" sz="2000" b="1" dirty="0" smtClean="0">
                <a:solidFill>
                  <a:schemeClr val="tx2"/>
                </a:solidFill>
                <a:latin typeface="+mj-lt"/>
              </a:rPr>
              <a:t> global temperature </a:t>
            </a:r>
            <a:r>
              <a:rPr lang="de-DE" sz="2000" b="1" dirty="0" err="1" smtClean="0">
                <a:solidFill>
                  <a:schemeClr val="tx2"/>
                </a:solidFill>
                <a:latin typeface="+mj-lt"/>
              </a:rPr>
              <a:t>by</a:t>
            </a:r>
            <a:r>
              <a:rPr lang="de-DE" sz="2000" b="1" dirty="0" smtClean="0">
                <a:solidFill>
                  <a:schemeClr val="tx2"/>
                </a:solidFill>
                <a:latin typeface="+mj-lt"/>
              </a:rPr>
              <a:t> 2°C </a:t>
            </a:r>
            <a:r>
              <a:rPr lang="de-DE" sz="2000" b="1" dirty="0" err="1" smtClean="0">
                <a:solidFill>
                  <a:schemeClr val="tx2"/>
                </a:solidFill>
                <a:latin typeface="+mj-lt"/>
              </a:rPr>
              <a:t>is</a:t>
            </a:r>
            <a:r>
              <a:rPr lang="de-DE" sz="2000" b="1" dirty="0" smtClean="0">
                <a:solidFill>
                  <a:schemeClr val="tx2"/>
                </a:solidFill>
                <a:latin typeface="+mj-lt"/>
              </a:rPr>
              <a:t> </a:t>
            </a:r>
            <a:r>
              <a:rPr lang="de-DE" sz="2000" b="1" dirty="0" err="1" smtClean="0">
                <a:solidFill>
                  <a:schemeClr val="tx2"/>
                </a:solidFill>
                <a:latin typeface="+mj-lt"/>
              </a:rPr>
              <a:t>too</a:t>
            </a:r>
            <a:r>
              <a:rPr lang="de-DE" sz="2000" b="1" dirty="0" smtClean="0">
                <a:solidFill>
                  <a:schemeClr val="tx2"/>
                </a:solidFill>
                <a:latin typeface="+mj-lt"/>
              </a:rPr>
              <a:t> </a:t>
            </a:r>
            <a:r>
              <a:rPr lang="de-DE" sz="2000" b="1" dirty="0" err="1" smtClean="0">
                <a:solidFill>
                  <a:schemeClr val="tx2"/>
                </a:solidFill>
                <a:latin typeface="+mj-lt"/>
              </a:rPr>
              <a:t>much</a:t>
            </a:r>
            <a:r>
              <a:rPr lang="de-DE" sz="2000" dirty="0" smtClean="0">
                <a:solidFill>
                  <a:schemeClr val="tx2"/>
                </a:solidFill>
                <a:latin typeface="+mj-lt"/>
              </a:rPr>
              <a:t>. </a:t>
            </a:r>
            <a:r>
              <a:rPr lang="de-DE" sz="2000" dirty="0" err="1" smtClean="0">
                <a:solidFill>
                  <a:schemeClr val="tx2"/>
                </a:solidFill>
                <a:latin typeface="+mj-lt"/>
              </a:rPr>
              <a:t>They</a:t>
            </a:r>
            <a:r>
              <a:rPr lang="de-DE" sz="2000" dirty="0" smtClean="0">
                <a:solidFill>
                  <a:schemeClr val="tx2"/>
                </a:solidFill>
                <a:latin typeface="+mj-lt"/>
              </a:rPr>
              <a:t> </a:t>
            </a:r>
            <a:r>
              <a:rPr lang="de-DE" sz="2000" dirty="0" err="1" smtClean="0">
                <a:solidFill>
                  <a:schemeClr val="tx2"/>
                </a:solidFill>
                <a:latin typeface="+mj-lt"/>
              </a:rPr>
              <a:t>say</a:t>
            </a:r>
            <a:r>
              <a:rPr lang="de-DE" sz="2000" dirty="0" smtClean="0">
                <a:solidFill>
                  <a:schemeClr val="tx2"/>
                </a:solidFill>
                <a:latin typeface="+mj-lt"/>
              </a:rPr>
              <a:t> </a:t>
            </a:r>
            <a:r>
              <a:rPr lang="de-DE" sz="2000" dirty="0" err="1" smtClean="0">
                <a:solidFill>
                  <a:schemeClr val="tx2"/>
                </a:solidFill>
                <a:latin typeface="+mj-lt"/>
              </a:rPr>
              <a:t>that</a:t>
            </a:r>
            <a:r>
              <a:rPr lang="de-DE" sz="2000" dirty="0" smtClean="0">
                <a:solidFill>
                  <a:schemeClr val="tx2"/>
                </a:solidFill>
                <a:latin typeface="+mj-lt"/>
              </a:rPr>
              <a:t> 2°C will </a:t>
            </a:r>
            <a:r>
              <a:rPr lang="de-DE" sz="2000" dirty="0" err="1" smtClean="0">
                <a:solidFill>
                  <a:schemeClr val="tx2"/>
                </a:solidFill>
                <a:latin typeface="+mj-lt"/>
              </a:rPr>
              <a:t>already</a:t>
            </a:r>
            <a:r>
              <a:rPr lang="de-DE" sz="2000" dirty="0" smtClean="0">
                <a:solidFill>
                  <a:schemeClr val="tx2"/>
                </a:solidFill>
                <a:latin typeface="+mj-lt"/>
              </a:rPr>
              <a:t> </a:t>
            </a:r>
            <a:r>
              <a:rPr lang="de-DE" sz="2000" dirty="0" err="1" smtClean="0">
                <a:solidFill>
                  <a:schemeClr val="tx2"/>
                </a:solidFill>
                <a:latin typeface="+mj-lt"/>
              </a:rPr>
              <a:t>have</a:t>
            </a:r>
            <a:r>
              <a:rPr lang="de-DE" sz="2000" dirty="0" smtClean="0">
                <a:solidFill>
                  <a:schemeClr val="tx2"/>
                </a:solidFill>
                <a:latin typeface="+mj-lt"/>
              </a:rPr>
              <a:t> </a:t>
            </a:r>
            <a:r>
              <a:rPr lang="de-DE" sz="2000" dirty="0" err="1" smtClean="0">
                <a:solidFill>
                  <a:schemeClr val="tx2"/>
                </a:solidFill>
                <a:latin typeface="+mj-lt"/>
              </a:rPr>
              <a:t>serious</a:t>
            </a:r>
            <a:r>
              <a:rPr lang="de-DE" sz="2000" dirty="0" smtClean="0">
                <a:solidFill>
                  <a:schemeClr val="tx2"/>
                </a:solidFill>
                <a:latin typeface="+mj-lt"/>
              </a:rPr>
              <a:t> </a:t>
            </a:r>
            <a:r>
              <a:rPr lang="de-DE" sz="2000" dirty="0" err="1" smtClean="0">
                <a:solidFill>
                  <a:schemeClr val="tx2"/>
                </a:solidFill>
                <a:latin typeface="+mj-lt"/>
              </a:rPr>
              <a:t>impacts</a:t>
            </a:r>
            <a:r>
              <a:rPr lang="de-DE" sz="2000" dirty="0" smtClean="0">
                <a:solidFill>
                  <a:schemeClr val="tx2"/>
                </a:solidFill>
                <a:latin typeface="+mj-lt"/>
              </a:rPr>
              <a:t> on human </a:t>
            </a:r>
            <a:r>
              <a:rPr lang="de-DE" sz="2000" dirty="0" err="1" smtClean="0">
                <a:solidFill>
                  <a:schemeClr val="tx2"/>
                </a:solidFill>
                <a:latin typeface="+mj-lt"/>
              </a:rPr>
              <a:t>rights</a:t>
            </a:r>
            <a:r>
              <a:rPr lang="de-DE" sz="2000" dirty="0" smtClean="0">
                <a:solidFill>
                  <a:schemeClr val="tx2"/>
                </a:solidFill>
                <a:latin typeface="+mj-lt"/>
              </a:rPr>
              <a:t> </a:t>
            </a:r>
            <a:r>
              <a:rPr lang="de-DE" sz="2000" dirty="0" err="1" smtClean="0">
                <a:solidFill>
                  <a:schemeClr val="tx2"/>
                </a:solidFill>
                <a:latin typeface="+mj-lt"/>
              </a:rPr>
              <a:t>and</a:t>
            </a:r>
            <a:r>
              <a:rPr lang="de-DE" sz="2000" dirty="0" smtClean="0">
                <a:solidFill>
                  <a:schemeClr val="tx2"/>
                </a:solidFill>
                <a:latin typeface="+mj-lt"/>
              </a:rPr>
              <a:t> </a:t>
            </a:r>
            <a:r>
              <a:rPr lang="de-DE" sz="2000" dirty="0" err="1" smtClean="0">
                <a:solidFill>
                  <a:schemeClr val="tx2"/>
                </a:solidFill>
                <a:latin typeface="+mj-lt"/>
              </a:rPr>
              <a:t>would</a:t>
            </a:r>
            <a:r>
              <a:rPr lang="de-DE" sz="2000" dirty="0" smtClean="0">
                <a:solidFill>
                  <a:schemeClr val="tx2"/>
                </a:solidFill>
                <a:latin typeface="+mj-lt"/>
              </a:rPr>
              <a:t> </a:t>
            </a:r>
            <a:r>
              <a:rPr lang="de-DE" sz="2000" dirty="0" err="1" smtClean="0">
                <a:solidFill>
                  <a:schemeClr val="tx2"/>
                </a:solidFill>
                <a:latin typeface="+mj-lt"/>
              </a:rPr>
              <a:t>condemn</a:t>
            </a:r>
            <a:r>
              <a:rPr lang="de-DE" sz="2000" dirty="0" smtClean="0">
                <a:solidFill>
                  <a:schemeClr val="tx2"/>
                </a:solidFill>
                <a:latin typeface="+mj-lt"/>
              </a:rPr>
              <a:t> </a:t>
            </a:r>
            <a:r>
              <a:rPr lang="de-DE" sz="2000" dirty="0" err="1" smtClean="0">
                <a:solidFill>
                  <a:schemeClr val="tx2"/>
                </a:solidFill>
                <a:latin typeface="+mj-lt"/>
              </a:rPr>
              <a:t>millions</a:t>
            </a:r>
            <a:r>
              <a:rPr lang="de-DE" sz="2000" dirty="0" smtClean="0">
                <a:solidFill>
                  <a:schemeClr val="tx2"/>
                </a:solidFill>
                <a:latin typeface="+mj-lt"/>
              </a:rPr>
              <a:t> </a:t>
            </a:r>
            <a:r>
              <a:rPr lang="de-DE" sz="2000" dirty="0" err="1" smtClean="0">
                <a:solidFill>
                  <a:schemeClr val="tx2"/>
                </a:solidFill>
                <a:latin typeface="+mj-lt"/>
              </a:rPr>
              <a:t>of</a:t>
            </a:r>
            <a:r>
              <a:rPr lang="de-DE" sz="2000" dirty="0" smtClean="0">
                <a:solidFill>
                  <a:schemeClr val="tx2"/>
                </a:solidFill>
                <a:latin typeface="+mj-lt"/>
              </a:rPr>
              <a:t> </a:t>
            </a:r>
            <a:r>
              <a:rPr lang="de-DE" sz="2000" dirty="0" err="1" smtClean="0">
                <a:solidFill>
                  <a:schemeClr val="tx2"/>
                </a:solidFill>
                <a:latin typeface="+mj-lt"/>
              </a:rPr>
              <a:t>people</a:t>
            </a:r>
            <a:r>
              <a:rPr lang="de-DE" sz="2000" dirty="0" smtClean="0">
                <a:solidFill>
                  <a:schemeClr val="tx2"/>
                </a:solidFill>
                <a:latin typeface="+mj-lt"/>
              </a:rPr>
              <a:t> </a:t>
            </a:r>
            <a:r>
              <a:rPr lang="de-DE" sz="2000" dirty="0" err="1" smtClean="0">
                <a:solidFill>
                  <a:schemeClr val="tx2"/>
                </a:solidFill>
                <a:latin typeface="+mj-lt"/>
              </a:rPr>
              <a:t>to</a:t>
            </a:r>
            <a:r>
              <a:rPr lang="de-DE" sz="2000" dirty="0" smtClean="0">
                <a:solidFill>
                  <a:schemeClr val="tx2"/>
                </a:solidFill>
                <a:latin typeface="+mj-lt"/>
              </a:rPr>
              <a:t> </a:t>
            </a:r>
            <a:r>
              <a:rPr lang="de-DE" sz="2000" dirty="0" err="1" smtClean="0">
                <a:solidFill>
                  <a:schemeClr val="tx2"/>
                </a:solidFill>
                <a:latin typeface="+mj-lt"/>
              </a:rPr>
              <a:t>misery</a:t>
            </a:r>
            <a:r>
              <a:rPr lang="de-DE" sz="2000" dirty="0" smtClean="0">
                <a:solidFill>
                  <a:schemeClr val="tx2"/>
                </a:solidFill>
                <a:latin typeface="+mj-lt"/>
              </a:rPr>
              <a:t>.</a:t>
            </a:r>
          </a:p>
          <a:p>
            <a:pPr>
              <a:spcBef>
                <a:spcPts val="1200"/>
              </a:spcBef>
            </a:pPr>
            <a:r>
              <a:rPr lang="de-DE" sz="2000" dirty="0" err="1" smtClean="0">
                <a:solidFill>
                  <a:schemeClr val="tx2"/>
                </a:solidFill>
                <a:latin typeface="+mj-lt"/>
              </a:rPr>
              <a:t>Many</a:t>
            </a:r>
            <a:r>
              <a:rPr lang="de-DE" sz="2000" dirty="0" smtClean="0">
                <a:solidFill>
                  <a:schemeClr val="tx2"/>
                </a:solidFill>
                <a:latin typeface="+mj-lt"/>
              </a:rPr>
              <a:t> </a:t>
            </a:r>
            <a:r>
              <a:rPr lang="de-DE" sz="2000" dirty="0" err="1" smtClean="0">
                <a:solidFill>
                  <a:schemeClr val="tx2"/>
                </a:solidFill>
                <a:latin typeface="+mj-lt"/>
              </a:rPr>
              <a:t>scientists</a:t>
            </a:r>
            <a:r>
              <a:rPr lang="de-DE" sz="2000" dirty="0" smtClean="0">
                <a:solidFill>
                  <a:schemeClr val="tx2"/>
                </a:solidFill>
                <a:latin typeface="+mj-lt"/>
              </a:rPr>
              <a:t> </a:t>
            </a:r>
            <a:r>
              <a:rPr lang="de-DE" sz="2000" dirty="0" err="1" smtClean="0">
                <a:solidFill>
                  <a:schemeClr val="tx2"/>
                </a:solidFill>
                <a:latin typeface="+mj-lt"/>
              </a:rPr>
              <a:t>think</a:t>
            </a:r>
            <a:r>
              <a:rPr lang="de-DE" sz="2000" dirty="0" smtClean="0">
                <a:solidFill>
                  <a:schemeClr val="tx2"/>
                </a:solidFill>
                <a:latin typeface="+mj-lt"/>
              </a:rPr>
              <a:t> </a:t>
            </a:r>
            <a:r>
              <a:rPr lang="de-DE" sz="2000" dirty="0" err="1" smtClean="0">
                <a:solidFill>
                  <a:schemeClr val="tx2"/>
                </a:solidFill>
                <a:latin typeface="+mj-lt"/>
              </a:rPr>
              <a:t>that</a:t>
            </a:r>
            <a:r>
              <a:rPr lang="de-DE" sz="2000" dirty="0" smtClean="0">
                <a:solidFill>
                  <a:schemeClr val="tx2"/>
                </a:solidFill>
                <a:latin typeface="+mj-lt"/>
              </a:rPr>
              <a:t> the </a:t>
            </a:r>
            <a:r>
              <a:rPr lang="de-DE" sz="2000" b="1" dirty="0" smtClean="0">
                <a:solidFill>
                  <a:schemeClr val="tx2"/>
                </a:solidFill>
                <a:latin typeface="+mj-lt"/>
              </a:rPr>
              <a:t>+2°C </a:t>
            </a:r>
            <a:r>
              <a:rPr lang="de-DE" sz="2000" b="1" dirty="0" err="1" smtClean="0">
                <a:solidFill>
                  <a:schemeClr val="tx2"/>
                </a:solidFill>
                <a:latin typeface="+mj-lt"/>
              </a:rPr>
              <a:t>goal</a:t>
            </a:r>
            <a:r>
              <a:rPr lang="de-DE" sz="2000" b="1" dirty="0" smtClean="0">
                <a:solidFill>
                  <a:schemeClr val="tx2"/>
                </a:solidFill>
                <a:latin typeface="+mj-lt"/>
              </a:rPr>
              <a:t> </a:t>
            </a:r>
            <a:r>
              <a:rPr lang="de-DE" sz="2000" b="1" dirty="0" err="1" smtClean="0">
                <a:solidFill>
                  <a:schemeClr val="tx2"/>
                </a:solidFill>
                <a:latin typeface="+mj-lt"/>
              </a:rPr>
              <a:t>is</a:t>
            </a:r>
            <a:r>
              <a:rPr lang="de-DE" sz="2000" b="1" dirty="0" smtClean="0">
                <a:solidFill>
                  <a:schemeClr val="tx2"/>
                </a:solidFill>
                <a:latin typeface="+mj-lt"/>
              </a:rPr>
              <a:t> </a:t>
            </a:r>
            <a:r>
              <a:rPr lang="de-DE" sz="2000" b="1" dirty="0" err="1" smtClean="0">
                <a:solidFill>
                  <a:schemeClr val="tx2"/>
                </a:solidFill>
                <a:latin typeface="+mj-lt"/>
              </a:rPr>
              <a:t>too</a:t>
            </a:r>
            <a:r>
              <a:rPr lang="de-DE" sz="2000" b="1" dirty="0" smtClean="0">
                <a:solidFill>
                  <a:schemeClr val="tx2"/>
                </a:solidFill>
                <a:latin typeface="+mj-lt"/>
              </a:rPr>
              <a:t> </a:t>
            </a:r>
            <a:r>
              <a:rPr lang="de-DE" sz="2000" b="1" dirty="0" err="1" smtClean="0">
                <a:solidFill>
                  <a:schemeClr val="tx2"/>
                </a:solidFill>
                <a:latin typeface="+mj-lt"/>
              </a:rPr>
              <a:t>optimistic</a:t>
            </a:r>
            <a:r>
              <a:rPr lang="de-DE" sz="2000" b="1" dirty="0" smtClean="0">
                <a:solidFill>
                  <a:schemeClr val="tx2"/>
                </a:solidFill>
                <a:latin typeface="+mj-lt"/>
              </a:rPr>
              <a:t> </a:t>
            </a:r>
            <a:r>
              <a:rPr lang="de-DE" sz="2000" dirty="0" err="1" smtClean="0">
                <a:solidFill>
                  <a:schemeClr val="tx2"/>
                </a:solidFill>
                <a:latin typeface="+mj-lt"/>
              </a:rPr>
              <a:t>and</a:t>
            </a:r>
            <a:r>
              <a:rPr lang="de-DE" sz="2000" dirty="0" smtClean="0">
                <a:solidFill>
                  <a:schemeClr val="tx2"/>
                </a:solidFill>
                <a:latin typeface="+mj-lt"/>
              </a:rPr>
              <a:t> </a:t>
            </a:r>
            <a:r>
              <a:rPr lang="de-DE" sz="2000" dirty="0" err="1" smtClean="0">
                <a:solidFill>
                  <a:schemeClr val="tx2"/>
                </a:solidFill>
                <a:latin typeface="+mj-lt"/>
              </a:rPr>
              <a:t>is</a:t>
            </a:r>
            <a:r>
              <a:rPr lang="de-DE" sz="2000" dirty="0" smtClean="0">
                <a:solidFill>
                  <a:schemeClr val="tx2"/>
                </a:solidFill>
                <a:latin typeface="+mj-lt"/>
              </a:rPr>
              <a:t> not </a:t>
            </a:r>
            <a:r>
              <a:rPr lang="de-DE" sz="2000" dirty="0" err="1" smtClean="0">
                <a:solidFill>
                  <a:schemeClr val="tx2"/>
                </a:solidFill>
                <a:latin typeface="+mj-lt"/>
              </a:rPr>
              <a:t>likely</a:t>
            </a:r>
            <a:r>
              <a:rPr lang="de-DE" sz="2000" dirty="0" smtClean="0">
                <a:solidFill>
                  <a:schemeClr val="tx2"/>
                </a:solidFill>
                <a:latin typeface="+mj-lt"/>
              </a:rPr>
              <a:t> </a:t>
            </a:r>
            <a:r>
              <a:rPr lang="de-DE" sz="2000" dirty="0" err="1" smtClean="0">
                <a:solidFill>
                  <a:schemeClr val="tx2"/>
                </a:solidFill>
                <a:latin typeface="+mj-lt"/>
              </a:rPr>
              <a:t>to</a:t>
            </a:r>
            <a:r>
              <a:rPr lang="de-DE" sz="2000" dirty="0" smtClean="0">
                <a:solidFill>
                  <a:schemeClr val="tx2"/>
                </a:solidFill>
                <a:latin typeface="+mj-lt"/>
              </a:rPr>
              <a:t> </a:t>
            </a:r>
            <a:r>
              <a:rPr lang="de-DE" sz="2000" dirty="0" err="1" smtClean="0">
                <a:solidFill>
                  <a:schemeClr val="tx2"/>
                </a:solidFill>
                <a:latin typeface="+mj-lt"/>
              </a:rPr>
              <a:t>be</a:t>
            </a:r>
            <a:r>
              <a:rPr lang="de-DE" sz="2000" dirty="0" smtClean="0">
                <a:solidFill>
                  <a:schemeClr val="tx2"/>
                </a:solidFill>
                <a:latin typeface="+mj-lt"/>
              </a:rPr>
              <a:t> </a:t>
            </a:r>
            <a:r>
              <a:rPr lang="de-DE" sz="2000" dirty="0" err="1" smtClean="0">
                <a:solidFill>
                  <a:schemeClr val="tx2"/>
                </a:solidFill>
                <a:latin typeface="+mj-lt"/>
              </a:rPr>
              <a:t>reached</a:t>
            </a:r>
            <a:r>
              <a:rPr lang="de-DE" sz="2000" dirty="0" smtClean="0">
                <a:solidFill>
                  <a:schemeClr val="tx2"/>
                </a:solidFill>
                <a:latin typeface="+mj-lt"/>
              </a:rPr>
              <a:t>, </a:t>
            </a:r>
            <a:r>
              <a:rPr lang="de-DE" sz="2000" dirty="0" err="1" smtClean="0">
                <a:solidFill>
                  <a:schemeClr val="tx2"/>
                </a:solidFill>
                <a:latin typeface="+mj-lt"/>
              </a:rPr>
              <a:t>considering</a:t>
            </a:r>
            <a:r>
              <a:rPr lang="de-DE" sz="2000" dirty="0" smtClean="0">
                <a:solidFill>
                  <a:schemeClr val="tx2"/>
                </a:solidFill>
                <a:latin typeface="+mj-lt"/>
              </a:rPr>
              <a:t> </a:t>
            </a:r>
            <a:r>
              <a:rPr lang="de-DE" sz="2000" dirty="0" err="1" smtClean="0">
                <a:solidFill>
                  <a:schemeClr val="tx2"/>
                </a:solidFill>
                <a:latin typeface="+mj-lt"/>
              </a:rPr>
              <a:t>present</a:t>
            </a:r>
            <a:r>
              <a:rPr lang="de-DE" sz="2000" dirty="0" smtClean="0">
                <a:solidFill>
                  <a:schemeClr val="tx2"/>
                </a:solidFill>
                <a:latin typeface="+mj-lt"/>
              </a:rPr>
              <a:t> international </a:t>
            </a:r>
            <a:r>
              <a:rPr lang="de-DE" sz="2000" dirty="0" err="1" smtClean="0">
                <a:solidFill>
                  <a:schemeClr val="tx2"/>
                </a:solidFill>
                <a:latin typeface="+mj-lt"/>
              </a:rPr>
              <a:t>and</a:t>
            </a:r>
            <a:r>
              <a:rPr lang="de-DE" sz="2000" dirty="0" smtClean="0">
                <a:solidFill>
                  <a:schemeClr val="tx2"/>
                </a:solidFill>
                <a:latin typeface="+mj-lt"/>
              </a:rPr>
              <a:t> national </a:t>
            </a:r>
            <a:r>
              <a:rPr lang="de-DE" sz="2000" dirty="0" err="1" smtClean="0">
                <a:solidFill>
                  <a:schemeClr val="tx2"/>
                </a:solidFill>
                <a:latin typeface="+mj-lt"/>
              </a:rPr>
              <a:t>politics</a:t>
            </a:r>
            <a:r>
              <a:rPr lang="de-DE" sz="2000" dirty="0" smtClean="0">
                <a:solidFill>
                  <a:schemeClr val="tx2"/>
                </a:solidFill>
                <a:latin typeface="+mj-lt"/>
              </a:rPr>
              <a:t> </a:t>
            </a:r>
            <a:r>
              <a:rPr lang="de-DE" sz="2000" dirty="0" err="1" smtClean="0">
                <a:solidFill>
                  <a:schemeClr val="tx2"/>
                </a:solidFill>
                <a:latin typeface="+mj-lt"/>
              </a:rPr>
              <a:t>and</a:t>
            </a:r>
            <a:r>
              <a:rPr lang="de-DE" sz="2000" dirty="0" smtClean="0">
                <a:solidFill>
                  <a:schemeClr val="tx2"/>
                </a:solidFill>
                <a:latin typeface="+mj-lt"/>
              </a:rPr>
              <a:t> </a:t>
            </a:r>
            <a:r>
              <a:rPr lang="de-DE" sz="2000" dirty="0" err="1" smtClean="0">
                <a:solidFill>
                  <a:schemeClr val="tx2"/>
                </a:solidFill>
                <a:latin typeface="+mj-lt"/>
              </a:rPr>
              <a:t>insufficient</a:t>
            </a:r>
            <a:r>
              <a:rPr lang="de-DE" sz="2000" dirty="0" smtClean="0">
                <a:solidFill>
                  <a:schemeClr val="tx2"/>
                </a:solidFill>
                <a:latin typeface="+mj-lt"/>
              </a:rPr>
              <a:t> </a:t>
            </a:r>
            <a:r>
              <a:rPr lang="de-DE" sz="2000" dirty="0" err="1" smtClean="0">
                <a:solidFill>
                  <a:schemeClr val="tx2"/>
                </a:solidFill>
                <a:latin typeface="+mj-lt"/>
              </a:rPr>
              <a:t>efforts</a:t>
            </a:r>
            <a:r>
              <a:rPr lang="de-DE" sz="2000" dirty="0" smtClean="0">
                <a:solidFill>
                  <a:schemeClr val="tx2"/>
                </a:solidFill>
                <a:latin typeface="+mj-lt"/>
              </a:rPr>
              <a:t> </a:t>
            </a:r>
            <a:r>
              <a:rPr lang="de-DE" sz="2000" dirty="0" err="1" smtClean="0">
                <a:solidFill>
                  <a:schemeClr val="tx2"/>
                </a:solidFill>
                <a:latin typeface="+mj-lt"/>
              </a:rPr>
              <a:t>to</a:t>
            </a:r>
            <a:r>
              <a:rPr lang="de-DE" sz="2000" dirty="0" smtClean="0">
                <a:solidFill>
                  <a:schemeClr val="tx2"/>
                </a:solidFill>
                <a:latin typeface="+mj-lt"/>
              </a:rPr>
              <a:t> </a:t>
            </a:r>
            <a:r>
              <a:rPr lang="de-DE" sz="2000" dirty="0" err="1" smtClean="0">
                <a:solidFill>
                  <a:schemeClr val="tx2"/>
                </a:solidFill>
                <a:latin typeface="+mj-lt"/>
              </a:rPr>
              <a:t>limit</a:t>
            </a:r>
            <a:r>
              <a:rPr lang="de-DE" sz="2000" dirty="0" smtClean="0">
                <a:solidFill>
                  <a:schemeClr val="tx2"/>
                </a:solidFill>
                <a:latin typeface="+mj-lt"/>
              </a:rPr>
              <a:t> </a:t>
            </a:r>
            <a:r>
              <a:rPr lang="de-DE" sz="2000" dirty="0" err="1" smtClean="0">
                <a:solidFill>
                  <a:schemeClr val="tx2"/>
                </a:solidFill>
                <a:latin typeface="+mj-lt"/>
              </a:rPr>
              <a:t>emissions</a:t>
            </a:r>
            <a:r>
              <a:rPr lang="de-DE" sz="2000" dirty="0" smtClean="0">
                <a:solidFill>
                  <a:schemeClr val="tx2"/>
                </a:solidFill>
                <a:latin typeface="+mj-lt"/>
              </a:rPr>
              <a:t>.         The </a:t>
            </a:r>
            <a:r>
              <a:rPr lang="de-DE" sz="2000" dirty="0" err="1" smtClean="0">
                <a:solidFill>
                  <a:schemeClr val="tx2"/>
                </a:solidFill>
                <a:latin typeface="+mj-lt"/>
              </a:rPr>
              <a:t>only</a:t>
            </a:r>
            <a:r>
              <a:rPr lang="de-DE" sz="2000" dirty="0" smtClean="0">
                <a:solidFill>
                  <a:schemeClr val="tx2"/>
                </a:solidFill>
                <a:latin typeface="+mj-lt"/>
              </a:rPr>
              <a:t> </a:t>
            </a:r>
            <a:r>
              <a:rPr lang="de-DE" sz="2000" dirty="0" err="1" smtClean="0">
                <a:solidFill>
                  <a:schemeClr val="tx2"/>
                </a:solidFill>
                <a:latin typeface="+mj-lt"/>
              </a:rPr>
              <a:t>way</a:t>
            </a:r>
            <a:r>
              <a:rPr lang="de-DE" sz="2000" dirty="0" smtClean="0">
                <a:solidFill>
                  <a:schemeClr val="tx2"/>
                </a:solidFill>
                <a:latin typeface="+mj-lt"/>
              </a:rPr>
              <a:t> </a:t>
            </a:r>
            <a:r>
              <a:rPr lang="de-DE" sz="2000" dirty="0" err="1" smtClean="0">
                <a:solidFill>
                  <a:schemeClr val="tx2"/>
                </a:solidFill>
                <a:latin typeface="+mj-lt"/>
              </a:rPr>
              <a:t>to</a:t>
            </a:r>
            <a:r>
              <a:rPr lang="de-DE" sz="2000" dirty="0" smtClean="0">
                <a:solidFill>
                  <a:schemeClr val="tx2"/>
                </a:solidFill>
                <a:latin typeface="+mj-lt"/>
              </a:rPr>
              <a:t> </a:t>
            </a:r>
            <a:r>
              <a:rPr lang="de-DE" sz="2000" dirty="0" err="1" smtClean="0">
                <a:solidFill>
                  <a:schemeClr val="tx2"/>
                </a:solidFill>
                <a:latin typeface="+mj-lt"/>
              </a:rPr>
              <a:t>achieve</a:t>
            </a:r>
            <a:r>
              <a:rPr lang="de-DE" sz="2000" dirty="0" smtClean="0">
                <a:solidFill>
                  <a:schemeClr val="tx2"/>
                </a:solidFill>
                <a:latin typeface="+mj-lt"/>
              </a:rPr>
              <a:t> </a:t>
            </a:r>
            <a:r>
              <a:rPr lang="de-DE" sz="2000" dirty="0" err="1" smtClean="0">
                <a:solidFill>
                  <a:schemeClr val="tx2"/>
                </a:solidFill>
                <a:latin typeface="+mj-lt"/>
              </a:rPr>
              <a:t>it</a:t>
            </a:r>
            <a:r>
              <a:rPr lang="de-DE" sz="2000" dirty="0" smtClean="0">
                <a:solidFill>
                  <a:schemeClr val="tx2"/>
                </a:solidFill>
                <a:latin typeface="+mj-lt"/>
              </a:rPr>
              <a:t> </a:t>
            </a:r>
            <a:r>
              <a:rPr lang="de-DE" sz="2000" dirty="0" err="1" smtClean="0">
                <a:solidFill>
                  <a:schemeClr val="tx2"/>
                </a:solidFill>
                <a:latin typeface="+mj-lt"/>
              </a:rPr>
              <a:t>would</a:t>
            </a:r>
            <a:r>
              <a:rPr lang="de-DE" sz="2000" dirty="0" smtClean="0">
                <a:solidFill>
                  <a:schemeClr val="tx2"/>
                </a:solidFill>
                <a:latin typeface="+mj-lt"/>
              </a:rPr>
              <a:t> </a:t>
            </a:r>
            <a:r>
              <a:rPr lang="de-DE" sz="2000" dirty="0" err="1" smtClean="0">
                <a:solidFill>
                  <a:schemeClr val="tx2"/>
                </a:solidFill>
                <a:latin typeface="+mj-lt"/>
              </a:rPr>
              <a:t>be</a:t>
            </a:r>
            <a:r>
              <a:rPr lang="de-DE" sz="2000" dirty="0" smtClean="0">
                <a:solidFill>
                  <a:schemeClr val="tx2"/>
                </a:solidFill>
                <a:latin typeface="+mj-lt"/>
              </a:rPr>
              <a:t> a </a:t>
            </a:r>
            <a:r>
              <a:rPr lang="de-DE" sz="2000" dirty="0" err="1" smtClean="0">
                <a:solidFill>
                  <a:schemeClr val="tx2"/>
                </a:solidFill>
                <a:latin typeface="+mj-lt"/>
              </a:rPr>
              <a:t>radical</a:t>
            </a:r>
            <a:r>
              <a:rPr lang="de-DE" sz="2000" dirty="0" smtClean="0">
                <a:solidFill>
                  <a:schemeClr val="tx2"/>
                </a:solidFill>
                <a:latin typeface="+mj-lt"/>
              </a:rPr>
              <a:t> </a:t>
            </a:r>
            <a:r>
              <a:rPr lang="de-DE" sz="2000" dirty="0" err="1" smtClean="0">
                <a:solidFill>
                  <a:schemeClr val="tx2"/>
                </a:solidFill>
                <a:latin typeface="+mj-lt"/>
              </a:rPr>
              <a:t>and</a:t>
            </a:r>
            <a:r>
              <a:rPr lang="de-DE" sz="2000" dirty="0" smtClean="0">
                <a:solidFill>
                  <a:schemeClr val="tx2"/>
                </a:solidFill>
                <a:latin typeface="+mj-lt"/>
              </a:rPr>
              <a:t> </a:t>
            </a:r>
            <a:r>
              <a:rPr lang="de-DE" sz="2000" dirty="0" err="1" smtClean="0">
                <a:solidFill>
                  <a:schemeClr val="tx2"/>
                </a:solidFill>
                <a:latin typeface="+mj-lt"/>
              </a:rPr>
              <a:t>immediate</a:t>
            </a:r>
            <a:r>
              <a:rPr lang="de-DE" sz="2000" dirty="0" smtClean="0">
                <a:solidFill>
                  <a:schemeClr val="tx2"/>
                </a:solidFill>
                <a:latin typeface="+mj-lt"/>
              </a:rPr>
              <a:t> </a:t>
            </a:r>
            <a:r>
              <a:rPr lang="de-DE" sz="2000" dirty="0" err="1" smtClean="0">
                <a:solidFill>
                  <a:schemeClr val="tx2"/>
                </a:solidFill>
                <a:latin typeface="+mj-lt"/>
              </a:rPr>
              <a:t>reorganization</a:t>
            </a:r>
            <a:r>
              <a:rPr lang="de-DE" sz="2000" dirty="0" smtClean="0">
                <a:solidFill>
                  <a:schemeClr val="tx2"/>
                </a:solidFill>
                <a:latin typeface="+mj-lt"/>
              </a:rPr>
              <a:t> </a:t>
            </a:r>
            <a:r>
              <a:rPr lang="de-DE" sz="2000" dirty="0" err="1" smtClean="0">
                <a:solidFill>
                  <a:schemeClr val="tx2"/>
                </a:solidFill>
                <a:latin typeface="+mj-lt"/>
              </a:rPr>
              <a:t>of</a:t>
            </a:r>
            <a:r>
              <a:rPr lang="de-DE" sz="2000" dirty="0" smtClean="0">
                <a:solidFill>
                  <a:schemeClr val="tx2"/>
                </a:solidFill>
                <a:latin typeface="+mj-lt"/>
              </a:rPr>
              <a:t> </a:t>
            </a:r>
            <a:r>
              <a:rPr lang="de-DE" sz="2000" dirty="0" err="1" smtClean="0">
                <a:solidFill>
                  <a:schemeClr val="tx2"/>
                </a:solidFill>
                <a:latin typeface="+mj-lt"/>
              </a:rPr>
              <a:t>economies</a:t>
            </a:r>
            <a:r>
              <a:rPr lang="de-DE" sz="2000" dirty="0" smtClean="0">
                <a:solidFill>
                  <a:schemeClr val="tx2"/>
                </a:solidFill>
                <a:latin typeface="+mj-lt"/>
              </a:rPr>
              <a:t> </a:t>
            </a:r>
            <a:r>
              <a:rPr lang="de-DE" sz="2000" dirty="0" err="1" smtClean="0">
                <a:solidFill>
                  <a:schemeClr val="tx2"/>
                </a:solidFill>
                <a:latin typeface="+mj-lt"/>
              </a:rPr>
              <a:t>and</a:t>
            </a:r>
            <a:r>
              <a:rPr lang="de-DE" sz="2000" dirty="0" smtClean="0">
                <a:solidFill>
                  <a:schemeClr val="tx2"/>
                </a:solidFill>
                <a:latin typeface="+mj-lt"/>
              </a:rPr>
              <a:t> </a:t>
            </a:r>
            <a:r>
              <a:rPr lang="de-DE" sz="2000" dirty="0" err="1" smtClean="0">
                <a:solidFill>
                  <a:schemeClr val="tx2"/>
                </a:solidFill>
                <a:latin typeface="+mj-lt"/>
              </a:rPr>
              <a:t>energy</a:t>
            </a:r>
            <a:r>
              <a:rPr lang="de-DE" sz="2000" dirty="0" smtClean="0">
                <a:solidFill>
                  <a:schemeClr val="tx2"/>
                </a:solidFill>
                <a:latin typeface="+mj-lt"/>
              </a:rPr>
              <a:t> </a:t>
            </a:r>
            <a:r>
              <a:rPr lang="de-DE" sz="2000" dirty="0" err="1" smtClean="0">
                <a:solidFill>
                  <a:schemeClr val="tx2"/>
                </a:solidFill>
                <a:latin typeface="+mj-lt"/>
              </a:rPr>
              <a:t>production</a:t>
            </a:r>
            <a:r>
              <a:rPr lang="de-DE" sz="2000" dirty="0" smtClean="0">
                <a:solidFill>
                  <a:schemeClr val="tx2"/>
                </a:solidFill>
                <a:latin typeface="+mj-lt"/>
              </a:rPr>
              <a:t>.</a:t>
            </a:r>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2800" dirty="0" smtClean="0">
                <a:solidFill>
                  <a:schemeClr val="accent2"/>
                </a:solidFill>
                <a:effectLst>
                  <a:outerShdw blurRad="38100" dist="38100" dir="2700000" algn="tl">
                    <a:srgbClr val="000000">
                      <a:alpha val="43137"/>
                    </a:srgbClr>
                  </a:outerShdw>
                </a:effectLst>
              </a:rPr>
              <a:t>...think ahead: reflection &amp; discussion</a:t>
            </a:r>
            <a:endParaRPr lang="en-GB" sz="2800" dirty="0">
              <a:solidFill>
                <a:schemeClr val="accent2"/>
              </a:solidFill>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normAutofit/>
          </a:bodyPr>
          <a:lstStyle/>
          <a:p>
            <a:pPr>
              <a:buNone/>
            </a:pPr>
            <a:r>
              <a:rPr lang="en-GB" sz="2000" dirty="0" smtClean="0">
                <a:solidFill>
                  <a:schemeClr val="tx2"/>
                </a:solidFill>
                <a:latin typeface="+mj-lt"/>
              </a:rPr>
              <a:t>Discuss the following questions:</a:t>
            </a:r>
          </a:p>
          <a:p>
            <a:endParaRPr lang="en-GB" sz="2000" dirty="0" smtClean="0">
              <a:latin typeface="+mj-lt"/>
            </a:endParaRPr>
          </a:p>
          <a:p>
            <a:pPr>
              <a:spcBef>
                <a:spcPts val="1200"/>
              </a:spcBef>
            </a:pPr>
            <a:r>
              <a:rPr lang="en-GB" sz="2000" dirty="0" smtClean="0">
                <a:solidFill>
                  <a:schemeClr val="tx2"/>
                </a:solidFill>
                <a:latin typeface="+mj-lt"/>
              </a:rPr>
              <a:t>Why do scientists advocate for the +2°C limit?</a:t>
            </a:r>
          </a:p>
          <a:p>
            <a:pPr>
              <a:spcBef>
                <a:spcPts val="1200"/>
              </a:spcBef>
            </a:pPr>
            <a:r>
              <a:rPr lang="en-GB" sz="2000" dirty="0" smtClean="0">
                <a:solidFill>
                  <a:schemeClr val="tx2"/>
                </a:solidFill>
                <a:latin typeface="+mj-lt"/>
              </a:rPr>
              <a:t>“Instead of focussing on adaption to climate change, politicians should finally take real steps to prevent it.”</a:t>
            </a:r>
          </a:p>
          <a:p>
            <a:pPr>
              <a:spcBef>
                <a:spcPts val="1200"/>
              </a:spcBef>
            </a:pPr>
            <a:r>
              <a:rPr lang="en-GB" sz="2000" dirty="0" smtClean="0">
                <a:solidFill>
                  <a:schemeClr val="tx2"/>
                </a:solidFill>
                <a:latin typeface="+mj-lt"/>
              </a:rPr>
              <a:t>Comment on this statement:                                                               Do you think it is possible to limit the rise of global temperature to +2°C by 2050?</a:t>
            </a:r>
          </a:p>
          <a:p>
            <a:pPr>
              <a:spcBef>
                <a:spcPts val="1200"/>
              </a:spcBef>
            </a:pPr>
            <a:r>
              <a:rPr lang="en-GB" sz="2000" dirty="0" smtClean="0">
                <a:solidFill>
                  <a:schemeClr val="tx2"/>
                </a:solidFill>
                <a:latin typeface="+mj-lt"/>
              </a:rPr>
              <a:t>If you would like to, you can also go back to the beginning of this presentation and discuss the cartoon.</a:t>
            </a:r>
          </a:p>
          <a:p>
            <a:pPr>
              <a:buNone/>
            </a:pPr>
            <a:endParaRPr lang="en-GB" sz="2000" dirty="0" smtClean="0">
              <a:solidFill>
                <a:schemeClr val="tx2"/>
              </a:solidFill>
              <a:latin typeface="+mj-lt"/>
            </a:endParaRPr>
          </a:p>
          <a:p>
            <a:endParaRPr lang="en-GB" sz="2000" dirty="0" smtClean="0">
              <a:solidFill>
                <a:schemeClr val="tx2"/>
              </a:solidFill>
              <a:latin typeface="+mj-lt"/>
            </a:endParaRPr>
          </a:p>
          <a:p>
            <a:endParaRPr lang="en-GB" sz="2000" dirty="0" smtClean="0">
              <a:solidFill>
                <a:schemeClr val="tx2"/>
              </a:solidFill>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noFill/>
        </p:spPr>
        <p:txBody>
          <a:bodyPr>
            <a:normAutofit fontScale="90000"/>
          </a:bodyPr>
          <a:lstStyle/>
          <a:p>
            <a:pPr algn="ctr"/>
            <a:r>
              <a:rPr lang="de-DE" dirty="0" smtClean="0">
                <a:solidFill>
                  <a:schemeClr val="accent2"/>
                </a:solidFill>
                <a:effectLst>
                  <a:outerShdw blurRad="38100" dist="38100" dir="2700000" algn="tl">
                    <a:srgbClr val="000000">
                      <a:alpha val="43137"/>
                    </a:srgbClr>
                  </a:outerShdw>
                </a:effectLst>
              </a:rPr>
              <a:t>The </a:t>
            </a:r>
            <a:r>
              <a:rPr lang="de-DE" dirty="0" err="1" smtClean="0">
                <a:solidFill>
                  <a:schemeClr val="accent2"/>
                </a:solidFill>
                <a:effectLst>
                  <a:outerShdw blurRad="38100" dist="38100" dir="2700000" algn="tl">
                    <a:srgbClr val="000000">
                      <a:alpha val="43137"/>
                    </a:srgbClr>
                  </a:outerShdw>
                </a:effectLst>
              </a:rPr>
              <a:t>Present</a:t>
            </a:r>
            <a:r>
              <a:rPr lang="de-DE" dirty="0" smtClean="0">
                <a:solidFill>
                  <a:schemeClr val="accent2"/>
                </a:solidFill>
                <a:effectLst>
                  <a:outerShdw blurRad="38100" dist="38100" dir="2700000" algn="tl">
                    <a:srgbClr val="000000">
                      <a:alpha val="43137"/>
                    </a:srgbClr>
                  </a:outerShdw>
                </a:effectLst>
              </a:rPr>
              <a:t/>
            </a:r>
            <a:br>
              <a:rPr lang="de-DE" dirty="0" smtClean="0">
                <a:solidFill>
                  <a:schemeClr val="accent2"/>
                </a:solidFill>
                <a:effectLst>
                  <a:outerShdw blurRad="38100" dist="38100" dir="2700000" algn="tl">
                    <a:srgbClr val="000000">
                      <a:alpha val="43137"/>
                    </a:srgbClr>
                  </a:outerShdw>
                </a:effectLst>
              </a:rPr>
            </a:br>
            <a:r>
              <a:rPr lang="de-DE" sz="2700" dirty="0" err="1" smtClean="0">
                <a:solidFill>
                  <a:schemeClr val="accent2"/>
                </a:solidFill>
                <a:effectLst>
                  <a:outerShdw blurRad="38100" dist="38100" dir="2700000" algn="tl">
                    <a:srgbClr val="000000">
                      <a:alpha val="43137"/>
                    </a:srgbClr>
                  </a:outerShdw>
                </a:effectLst>
              </a:rPr>
              <a:t>From</a:t>
            </a:r>
            <a:r>
              <a:rPr lang="de-DE" sz="2700" dirty="0" smtClean="0">
                <a:solidFill>
                  <a:schemeClr val="accent2"/>
                </a:solidFill>
                <a:effectLst>
                  <a:outerShdw blurRad="38100" dist="38100" dir="2700000" algn="tl">
                    <a:srgbClr val="000000">
                      <a:alpha val="43137"/>
                    </a:srgbClr>
                  </a:outerShdw>
                </a:effectLst>
              </a:rPr>
              <a:t> the </a:t>
            </a:r>
            <a:r>
              <a:rPr lang="de-DE" sz="2700" dirty="0" err="1" smtClean="0">
                <a:solidFill>
                  <a:schemeClr val="accent2"/>
                </a:solidFill>
                <a:effectLst>
                  <a:outerShdw blurRad="38100" dist="38100" dir="2700000" algn="tl">
                    <a:srgbClr val="000000">
                      <a:alpha val="43137"/>
                    </a:srgbClr>
                  </a:outerShdw>
                </a:effectLst>
              </a:rPr>
              <a:t>era</a:t>
            </a:r>
            <a:r>
              <a:rPr lang="de-DE" sz="2700" dirty="0" smtClean="0">
                <a:solidFill>
                  <a:schemeClr val="accent2"/>
                </a:solidFill>
                <a:effectLst>
                  <a:outerShdw blurRad="38100" dist="38100" dir="2700000" algn="tl">
                    <a:srgbClr val="000000">
                      <a:alpha val="43137"/>
                    </a:srgbClr>
                  </a:outerShdw>
                </a:effectLst>
              </a:rPr>
              <a:t> </a:t>
            </a:r>
            <a:r>
              <a:rPr lang="de-DE" sz="2700" dirty="0" err="1" smtClean="0">
                <a:solidFill>
                  <a:schemeClr val="accent2"/>
                </a:solidFill>
                <a:effectLst>
                  <a:outerShdw blurRad="38100" dist="38100" dir="2700000" algn="tl">
                    <a:srgbClr val="000000">
                      <a:alpha val="43137"/>
                    </a:srgbClr>
                  </a:outerShdw>
                </a:effectLst>
              </a:rPr>
              <a:t>of</a:t>
            </a:r>
            <a:r>
              <a:rPr lang="de-DE" sz="2700" dirty="0" smtClean="0">
                <a:solidFill>
                  <a:schemeClr val="accent2"/>
                </a:solidFill>
                <a:effectLst>
                  <a:outerShdw blurRad="38100" dist="38100" dir="2700000" algn="tl">
                    <a:srgbClr val="000000">
                      <a:alpha val="43137"/>
                    </a:srgbClr>
                  </a:outerShdw>
                </a:effectLst>
              </a:rPr>
              <a:t> </a:t>
            </a:r>
            <a:r>
              <a:rPr lang="de-DE" sz="2700" dirty="0" err="1" smtClean="0">
                <a:solidFill>
                  <a:schemeClr val="accent2"/>
                </a:solidFill>
                <a:effectLst>
                  <a:outerShdw blurRad="38100" dist="38100" dir="2700000" algn="tl">
                    <a:srgbClr val="000000">
                      <a:alpha val="43137"/>
                    </a:srgbClr>
                  </a:outerShdw>
                </a:effectLst>
              </a:rPr>
              <a:t>industrialization</a:t>
            </a:r>
            <a:r>
              <a:rPr lang="de-DE" sz="2700" dirty="0" smtClean="0">
                <a:solidFill>
                  <a:schemeClr val="accent2"/>
                </a:solidFill>
                <a:effectLst>
                  <a:outerShdw blurRad="38100" dist="38100" dir="2700000" algn="tl">
                    <a:srgbClr val="000000">
                      <a:alpha val="43137"/>
                    </a:srgbClr>
                  </a:outerShdw>
                </a:effectLst>
              </a:rPr>
              <a:t> </a:t>
            </a:r>
            <a:r>
              <a:rPr lang="de-DE" sz="2700" dirty="0" err="1" smtClean="0">
                <a:solidFill>
                  <a:schemeClr val="accent2"/>
                </a:solidFill>
                <a:effectLst>
                  <a:outerShdw blurRad="38100" dist="38100" dir="2700000" algn="tl">
                    <a:srgbClr val="000000">
                      <a:alpha val="43137"/>
                    </a:srgbClr>
                  </a:outerShdw>
                </a:effectLst>
              </a:rPr>
              <a:t>until</a:t>
            </a:r>
            <a:r>
              <a:rPr lang="de-DE" sz="2700" dirty="0" smtClean="0">
                <a:solidFill>
                  <a:schemeClr val="accent2"/>
                </a:solidFill>
                <a:effectLst>
                  <a:outerShdw blurRad="38100" dist="38100" dir="2700000" algn="tl">
                    <a:srgbClr val="000000">
                      <a:alpha val="43137"/>
                    </a:srgbClr>
                  </a:outerShdw>
                </a:effectLst>
              </a:rPr>
              <a:t> </a:t>
            </a:r>
            <a:r>
              <a:rPr lang="de-DE" sz="2700" dirty="0" err="1" smtClean="0">
                <a:solidFill>
                  <a:schemeClr val="accent2"/>
                </a:solidFill>
                <a:effectLst>
                  <a:outerShdw blurRad="38100" dist="38100" dir="2700000" algn="tl">
                    <a:srgbClr val="000000">
                      <a:alpha val="43137"/>
                    </a:srgbClr>
                  </a:outerShdw>
                </a:effectLst>
              </a:rPr>
              <a:t>today</a:t>
            </a:r>
            <a:endParaRPr lang="de-DE" sz="2700" dirty="0">
              <a:solidFill>
                <a:schemeClr val="accent2"/>
              </a:solidFill>
              <a:effectLst>
                <a:outerShdw blurRad="38100" dist="38100" dir="2700000" algn="tl">
                  <a:srgbClr val="000000">
                    <a:alpha val="43137"/>
                  </a:srgbClr>
                </a:outerShdw>
              </a:effectLst>
            </a:endParaRPr>
          </a:p>
        </p:txBody>
      </p:sp>
      <p:sp>
        <p:nvSpPr>
          <p:cNvPr id="3" name="Inhaltsplatzhalter 2"/>
          <p:cNvSpPr>
            <a:spLocks noGrp="1"/>
          </p:cNvSpPr>
          <p:nvPr>
            <p:ph idx="1"/>
          </p:nvPr>
        </p:nvSpPr>
        <p:spPr>
          <a:xfrm>
            <a:off x="539552" y="2132856"/>
            <a:ext cx="8075240" cy="3865616"/>
          </a:xfrm>
        </p:spPr>
        <p:txBody>
          <a:bodyPr>
            <a:normAutofit/>
          </a:bodyPr>
          <a:lstStyle/>
          <a:p>
            <a:endParaRPr lang="de-DE" sz="1800" dirty="0" smtClean="0">
              <a:solidFill>
                <a:schemeClr val="tx2">
                  <a:lumMod val="75000"/>
                </a:schemeClr>
              </a:solidFill>
              <a:latin typeface="+mj-lt"/>
            </a:endParaRPr>
          </a:p>
          <a:p>
            <a:r>
              <a:rPr lang="de-DE" sz="2000" dirty="0" smtClean="0">
                <a:solidFill>
                  <a:schemeClr val="tx2">
                    <a:lumMod val="75000"/>
                  </a:schemeClr>
                </a:solidFill>
                <a:latin typeface="+mj-lt"/>
              </a:rPr>
              <a:t>The </a:t>
            </a:r>
            <a:r>
              <a:rPr lang="en-GB" sz="2000" dirty="0" smtClean="0">
                <a:solidFill>
                  <a:schemeClr val="tx2">
                    <a:lumMod val="75000"/>
                  </a:schemeClr>
                </a:solidFill>
                <a:latin typeface="+mj-lt"/>
              </a:rPr>
              <a:t>percentage</a:t>
            </a:r>
            <a:r>
              <a:rPr lang="de-DE" sz="2000" dirty="0" smtClean="0">
                <a:solidFill>
                  <a:schemeClr val="tx2">
                    <a:lumMod val="75000"/>
                  </a:schemeClr>
                </a:solidFill>
                <a:latin typeface="+mj-lt"/>
              </a:rPr>
              <a:t> </a:t>
            </a:r>
            <a:r>
              <a:rPr lang="en-GB" sz="2000" dirty="0" smtClean="0">
                <a:solidFill>
                  <a:schemeClr val="tx2">
                    <a:lumMod val="75000"/>
                  </a:schemeClr>
                </a:solidFill>
                <a:latin typeface="+mj-lt"/>
              </a:rPr>
              <a:t>of</a:t>
            </a:r>
            <a:r>
              <a:rPr lang="de-DE" sz="2000" dirty="0" smtClean="0">
                <a:solidFill>
                  <a:schemeClr val="tx2">
                    <a:lumMod val="75000"/>
                  </a:schemeClr>
                </a:solidFill>
                <a:latin typeface="+mj-lt"/>
              </a:rPr>
              <a:t> </a:t>
            </a:r>
            <a:r>
              <a:rPr lang="en-GB" sz="2000" dirty="0" smtClean="0">
                <a:solidFill>
                  <a:schemeClr val="tx2">
                    <a:lumMod val="75000"/>
                  </a:schemeClr>
                </a:solidFill>
                <a:latin typeface="+mj-lt"/>
              </a:rPr>
              <a:t>carbon dioxide in the atmosphere has increased by one-third compared to the beginning of industrialization.</a:t>
            </a:r>
            <a:r>
              <a:rPr lang="de-DE" sz="2000" dirty="0" smtClean="0">
                <a:solidFill>
                  <a:schemeClr val="tx2">
                    <a:lumMod val="75000"/>
                  </a:schemeClr>
                </a:solidFill>
                <a:latin typeface="+mj-lt"/>
              </a:rPr>
              <a:t> </a:t>
            </a:r>
          </a:p>
          <a:p>
            <a:pPr>
              <a:buNone/>
            </a:pPr>
            <a:r>
              <a:rPr lang="de-DE" sz="2000" dirty="0" smtClean="0">
                <a:solidFill>
                  <a:schemeClr val="tx2">
                    <a:lumMod val="75000"/>
                  </a:schemeClr>
                </a:solidFill>
                <a:latin typeface="+mj-lt"/>
              </a:rPr>
              <a:t> </a:t>
            </a:r>
          </a:p>
          <a:p>
            <a:r>
              <a:rPr lang="de-DE" sz="2000" dirty="0" smtClean="0">
                <a:solidFill>
                  <a:schemeClr val="tx2">
                    <a:lumMod val="75000"/>
                  </a:schemeClr>
                </a:solidFill>
                <a:latin typeface="+mj-lt"/>
              </a:rPr>
              <a:t>The global </a:t>
            </a:r>
            <a:r>
              <a:rPr lang="de-DE" sz="2000" dirty="0" err="1" smtClean="0">
                <a:solidFill>
                  <a:schemeClr val="tx2">
                    <a:lumMod val="75000"/>
                  </a:schemeClr>
                </a:solidFill>
                <a:latin typeface="+mj-lt"/>
              </a:rPr>
              <a:t>climate</a:t>
            </a:r>
            <a:r>
              <a:rPr lang="de-DE" sz="2000" dirty="0" smtClean="0">
                <a:solidFill>
                  <a:schemeClr val="tx2">
                    <a:lumMod val="75000"/>
                  </a:schemeClr>
                </a:solidFill>
                <a:latin typeface="+mj-lt"/>
              </a:rPr>
              <a:t> </a:t>
            </a:r>
            <a:r>
              <a:rPr lang="de-DE" sz="2000" dirty="0" err="1" smtClean="0">
                <a:solidFill>
                  <a:schemeClr val="tx2">
                    <a:lumMod val="75000"/>
                  </a:schemeClr>
                </a:solidFill>
                <a:latin typeface="+mj-lt"/>
              </a:rPr>
              <a:t>has</a:t>
            </a:r>
            <a:r>
              <a:rPr lang="de-DE" sz="2000" dirty="0" smtClean="0">
                <a:solidFill>
                  <a:schemeClr val="tx2">
                    <a:lumMod val="75000"/>
                  </a:schemeClr>
                </a:solidFill>
                <a:latin typeface="+mj-lt"/>
              </a:rPr>
              <a:t> </a:t>
            </a:r>
            <a:r>
              <a:rPr lang="de-DE" sz="2000" dirty="0" err="1" smtClean="0">
                <a:solidFill>
                  <a:schemeClr val="tx2">
                    <a:lumMod val="75000"/>
                  </a:schemeClr>
                </a:solidFill>
                <a:latin typeface="+mj-lt"/>
              </a:rPr>
              <a:t>warmed</a:t>
            </a:r>
            <a:r>
              <a:rPr lang="de-DE" sz="2000" dirty="0" smtClean="0">
                <a:solidFill>
                  <a:schemeClr val="tx2">
                    <a:lumMod val="75000"/>
                  </a:schemeClr>
                </a:solidFill>
                <a:latin typeface="+mj-lt"/>
              </a:rPr>
              <a:t> </a:t>
            </a:r>
            <a:r>
              <a:rPr lang="de-DE" sz="2000" dirty="0" err="1" smtClean="0">
                <a:solidFill>
                  <a:schemeClr val="tx2">
                    <a:lumMod val="75000"/>
                  </a:schemeClr>
                </a:solidFill>
                <a:latin typeface="+mj-lt"/>
              </a:rPr>
              <a:t>up</a:t>
            </a:r>
            <a:r>
              <a:rPr lang="de-DE" sz="2000" dirty="0" smtClean="0">
                <a:solidFill>
                  <a:schemeClr val="tx2">
                    <a:lumMod val="75000"/>
                  </a:schemeClr>
                </a:solidFill>
                <a:latin typeface="+mj-lt"/>
              </a:rPr>
              <a:t> </a:t>
            </a:r>
            <a:r>
              <a:rPr lang="de-DE" sz="2000" dirty="0" err="1" smtClean="0">
                <a:solidFill>
                  <a:schemeClr val="tx2">
                    <a:lumMod val="75000"/>
                  </a:schemeClr>
                </a:solidFill>
                <a:latin typeface="+mj-lt"/>
              </a:rPr>
              <a:t>by</a:t>
            </a:r>
            <a:r>
              <a:rPr lang="de-DE" sz="2000" dirty="0" smtClean="0">
                <a:solidFill>
                  <a:schemeClr val="tx2">
                    <a:lumMod val="75000"/>
                  </a:schemeClr>
                </a:solidFill>
                <a:latin typeface="+mj-lt"/>
              </a:rPr>
              <a:t> 0,8°C </a:t>
            </a:r>
            <a:r>
              <a:rPr lang="de-DE" sz="2000" dirty="0" err="1" smtClean="0">
                <a:solidFill>
                  <a:schemeClr val="tx2">
                    <a:lumMod val="75000"/>
                  </a:schemeClr>
                </a:solidFill>
                <a:latin typeface="+mj-lt"/>
              </a:rPr>
              <a:t>since</a:t>
            </a:r>
            <a:r>
              <a:rPr lang="de-DE" sz="2000" dirty="0" smtClean="0">
                <a:solidFill>
                  <a:schemeClr val="tx2">
                    <a:lumMod val="75000"/>
                  </a:schemeClr>
                </a:solidFill>
                <a:latin typeface="+mj-lt"/>
              </a:rPr>
              <a:t> </a:t>
            </a:r>
            <a:r>
              <a:rPr lang="de-DE" sz="2000" dirty="0" err="1" smtClean="0">
                <a:solidFill>
                  <a:schemeClr val="tx2">
                    <a:lumMod val="75000"/>
                  </a:schemeClr>
                </a:solidFill>
                <a:latin typeface="+mj-lt"/>
              </a:rPr>
              <a:t>industrialization</a:t>
            </a:r>
            <a:r>
              <a:rPr lang="de-DE" sz="2000" dirty="0" smtClean="0">
                <a:solidFill>
                  <a:schemeClr val="tx2">
                    <a:lumMod val="75000"/>
                  </a:schemeClr>
                </a:solidFill>
                <a:latin typeface="+mj-lt"/>
              </a:rPr>
              <a:t>.</a:t>
            </a:r>
          </a:p>
          <a:p>
            <a:endParaRPr lang="de-DE" dirty="0"/>
          </a:p>
        </p:txBody>
      </p:sp>
      <p:pic>
        <p:nvPicPr>
          <p:cNvPr id="4" name="Grafik 3" descr="Grafik 9.PNG"/>
          <p:cNvPicPr>
            <a:picLocks noChangeAspect="1"/>
          </p:cNvPicPr>
          <p:nvPr/>
        </p:nvPicPr>
        <p:blipFill>
          <a:blip r:embed="rId2" cstate="print"/>
          <a:stretch>
            <a:fillRect/>
          </a:stretch>
        </p:blipFill>
        <p:spPr>
          <a:xfrm>
            <a:off x="179512" y="4725144"/>
            <a:ext cx="8820472" cy="1971956"/>
          </a:xfrm>
          <a:prstGeom prst="rect">
            <a:avLst/>
          </a:prstGeom>
        </p:spPr>
      </p:pic>
      <p:sp>
        <p:nvSpPr>
          <p:cNvPr id="5" name="Rechteck 4"/>
          <p:cNvSpPr/>
          <p:nvPr/>
        </p:nvSpPr>
        <p:spPr>
          <a:xfrm>
            <a:off x="251520" y="4797152"/>
            <a:ext cx="4572000" cy="246221"/>
          </a:xfrm>
          <a:prstGeom prst="rect">
            <a:avLst/>
          </a:prstGeom>
        </p:spPr>
        <p:txBody>
          <a:bodyPr>
            <a:spAutoFit/>
          </a:bodyPr>
          <a:lstStyle/>
          <a:p>
            <a:r>
              <a:rPr lang="en-GB" sz="1000" dirty="0" err="1" smtClean="0">
                <a:solidFill>
                  <a:schemeClr val="bg1"/>
                </a:solidFill>
                <a:latin typeface="+mj-lt"/>
              </a:rPr>
              <a:t>http://globalcarbonatlas.org/?q=en/outreach</a:t>
            </a:r>
            <a:endParaRPr lang="en-GB" sz="1000" dirty="0">
              <a:solidFill>
                <a:schemeClr val="bg1"/>
              </a:solidFill>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sz="2800" dirty="0" err="1" smtClean="0">
                <a:solidFill>
                  <a:schemeClr val="accent2"/>
                </a:solidFill>
                <a:effectLst>
                  <a:outerShdw blurRad="38100" dist="38100" dir="2700000" algn="tl">
                    <a:srgbClr val="000000">
                      <a:alpha val="43137"/>
                    </a:srgbClr>
                  </a:outerShdw>
                </a:effectLst>
              </a:rPr>
              <a:t>Quellen</a:t>
            </a:r>
            <a:endParaRPr lang="en-GB" sz="2800" dirty="0">
              <a:solidFill>
                <a:schemeClr val="accent2"/>
              </a:solidFill>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normAutofit/>
          </a:bodyPr>
          <a:lstStyle/>
          <a:p>
            <a:r>
              <a:rPr lang="de-DE" sz="2200" dirty="0" err="1" smtClean="0">
                <a:solidFill>
                  <a:schemeClr val="tx2"/>
                </a:solidFill>
                <a:latin typeface="+mj-lt"/>
                <a:hlinkClick r:id="rId2"/>
              </a:rPr>
              <a:t>http://www.germanwatch.org/klima/gkkt.pdf</a:t>
            </a:r>
            <a:endParaRPr lang="de-DE" sz="2200" dirty="0" smtClean="0">
              <a:solidFill>
                <a:schemeClr val="tx2"/>
              </a:solidFill>
              <a:latin typeface="+mj-lt"/>
            </a:endParaRPr>
          </a:p>
          <a:p>
            <a:endParaRPr lang="de-DE" sz="2200" dirty="0" smtClean="0">
              <a:solidFill>
                <a:schemeClr val="tx2"/>
              </a:solidFill>
              <a:latin typeface="+mj-lt"/>
            </a:endParaRPr>
          </a:p>
          <a:p>
            <a:r>
              <a:rPr lang="de-DE" sz="2200" dirty="0" smtClean="0">
                <a:solidFill>
                  <a:schemeClr val="tx2"/>
                </a:solidFill>
                <a:latin typeface="+mj-lt"/>
                <a:hlinkClick r:id="rId3"/>
              </a:rPr>
              <a:t>www.wwf.de/fileadmin/fm-wwf/Publikationen-PDF/120103_Klimawandel.pdf</a:t>
            </a:r>
            <a:endParaRPr lang="de-DE" sz="2200" dirty="0" smtClean="0">
              <a:solidFill>
                <a:schemeClr val="tx2"/>
              </a:solidFill>
              <a:latin typeface="+mj-lt"/>
            </a:endParaRPr>
          </a:p>
          <a:p>
            <a:endParaRPr lang="de-DE" sz="2200" dirty="0" smtClean="0">
              <a:solidFill>
                <a:schemeClr val="tx2"/>
              </a:solidFill>
              <a:latin typeface="+mj-lt"/>
            </a:endParaRPr>
          </a:p>
          <a:p>
            <a:r>
              <a:rPr lang="de-DE" sz="2200" dirty="0" err="1" smtClean="0">
                <a:solidFill>
                  <a:schemeClr val="tx2"/>
                </a:solidFill>
                <a:latin typeface="+mj-lt"/>
                <a:hlinkClick r:id="rId4"/>
              </a:rPr>
              <a:t>http://www.taz.de/!159617/</a:t>
            </a:r>
            <a:endParaRPr lang="de-DE" sz="2200" dirty="0" smtClean="0">
              <a:solidFill>
                <a:schemeClr val="tx2"/>
              </a:solidFill>
              <a:latin typeface="+mj-lt"/>
            </a:endParaRPr>
          </a:p>
          <a:p>
            <a:endParaRPr lang="de-DE" sz="2200" dirty="0" smtClean="0">
              <a:solidFill>
                <a:schemeClr val="tx2"/>
              </a:solidFill>
              <a:latin typeface="+mj-lt"/>
            </a:endParaRPr>
          </a:p>
          <a:p>
            <a:r>
              <a:rPr lang="de-DE" sz="2200" dirty="0" err="1" smtClean="0">
                <a:solidFill>
                  <a:schemeClr val="tx2"/>
                </a:solidFill>
                <a:latin typeface="+mj-lt"/>
                <a:hlinkClick r:id="rId5"/>
              </a:rPr>
              <a:t>https://www.germanwatch.org/de/5922</a:t>
            </a:r>
            <a:endParaRPr lang="de-DE" sz="2200" dirty="0" smtClean="0">
              <a:solidFill>
                <a:schemeClr val="tx2"/>
              </a:solidFill>
              <a:latin typeface="+mj-lt"/>
            </a:endParaRPr>
          </a:p>
          <a:p>
            <a:endParaRPr lang="de-DE" sz="2200" dirty="0" smtClean="0">
              <a:solidFill>
                <a:schemeClr val="tx2"/>
              </a:solidFill>
              <a:latin typeface="+mj-lt"/>
            </a:endParaRPr>
          </a:p>
          <a:p>
            <a:r>
              <a:rPr lang="de-DE" sz="2200" dirty="0" err="1" smtClean="0">
                <a:solidFill>
                  <a:schemeClr val="tx2"/>
                </a:solidFill>
                <a:latin typeface="+mj-lt"/>
                <a:hlinkClick r:id="rId4"/>
              </a:rPr>
              <a:t>http://www.klima-sucht-schutz.de/klimaschutz/klimaschutz/das-2-grad-ziel/</a:t>
            </a:r>
          </a:p>
          <a:p>
            <a:endParaRPr lang="en-GB" dirty="0">
              <a:solidFill>
                <a:schemeClr val="accent2">
                  <a:lumMod val="60000"/>
                  <a:lumOff val="4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2132856"/>
            <a:ext cx="8229600" cy="4325112"/>
          </a:xfrm>
        </p:spPr>
        <p:txBody>
          <a:bodyPr>
            <a:normAutofit fontScale="92500" lnSpcReduction="10000"/>
          </a:bodyPr>
          <a:lstStyle/>
          <a:p>
            <a:pPr>
              <a:buNone/>
            </a:pPr>
            <a:endParaRPr lang="en-GB" sz="2000" dirty="0" smtClean="0">
              <a:solidFill>
                <a:schemeClr val="tx2"/>
              </a:solidFill>
              <a:latin typeface="+mj-lt"/>
            </a:endParaRPr>
          </a:p>
          <a:p>
            <a:pPr marL="365760" lvl="1" indent="-256032">
              <a:spcAft>
                <a:spcPts val="1200"/>
              </a:spcAft>
              <a:buClr>
                <a:schemeClr val="accent3"/>
              </a:buClr>
              <a:buFont typeface="Georgia"/>
              <a:buChar char="•"/>
            </a:pPr>
            <a:r>
              <a:rPr lang="de-DE" sz="2200" dirty="0" err="1" smtClean="0">
                <a:solidFill>
                  <a:schemeClr val="tx2"/>
                </a:solidFill>
                <a:latin typeface="+mj-lt"/>
              </a:rPr>
              <a:t>Climate</a:t>
            </a:r>
            <a:r>
              <a:rPr lang="de-DE" sz="2200" dirty="0" smtClean="0">
                <a:solidFill>
                  <a:schemeClr val="tx2"/>
                </a:solidFill>
                <a:latin typeface="+mj-lt"/>
              </a:rPr>
              <a:t> </a:t>
            </a:r>
            <a:r>
              <a:rPr lang="de-DE" sz="2200" dirty="0" err="1" smtClean="0">
                <a:solidFill>
                  <a:schemeClr val="tx2"/>
                </a:solidFill>
                <a:latin typeface="+mj-lt"/>
              </a:rPr>
              <a:t>change</a:t>
            </a:r>
            <a:r>
              <a:rPr lang="de-DE" sz="2200" dirty="0" smtClean="0">
                <a:solidFill>
                  <a:schemeClr val="tx2"/>
                </a:solidFill>
                <a:latin typeface="+mj-lt"/>
              </a:rPr>
              <a:t> </a:t>
            </a:r>
            <a:r>
              <a:rPr lang="de-DE" sz="2200" dirty="0" err="1" smtClean="0">
                <a:solidFill>
                  <a:schemeClr val="tx2"/>
                </a:solidFill>
                <a:latin typeface="+mj-lt"/>
              </a:rPr>
              <a:t>is</a:t>
            </a:r>
            <a:r>
              <a:rPr lang="de-DE" sz="2200" dirty="0" smtClean="0">
                <a:solidFill>
                  <a:schemeClr val="tx2"/>
                </a:solidFill>
                <a:latin typeface="+mj-lt"/>
              </a:rPr>
              <a:t> </a:t>
            </a:r>
            <a:r>
              <a:rPr lang="de-DE" sz="2200" dirty="0" err="1" smtClean="0">
                <a:solidFill>
                  <a:schemeClr val="tx2"/>
                </a:solidFill>
                <a:latin typeface="+mj-lt"/>
              </a:rPr>
              <a:t>happening</a:t>
            </a:r>
            <a:r>
              <a:rPr lang="de-DE" sz="2200" dirty="0" smtClean="0">
                <a:solidFill>
                  <a:schemeClr val="tx2"/>
                </a:solidFill>
                <a:latin typeface="+mj-lt"/>
              </a:rPr>
              <a:t> right now </a:t>
            </a:r>
            <a:r>
              <a:rPr lang="de-DE" sz="2200" dirty="0" err="1" smtClean="0">
                <a:solidFill>
                  <a:schemeClr val="tx2"/>
                </a:solidFill>
                <a:latin typeface="+mj-lt"/>
              </a:rPr>
              <a:t>and</a:t>
            </a:r>
            <a:r>
              <a:rPr lang="de-DE" sz="2200" dirty="0" smtClean="0">
                <a:solidFill>
                  <a:schemeClr val="tx2"/>
                </a:solidFill>
                <a:latin typeface="+mj-lt"/>
              </a:rPr>
              <a:t> </a:t>
            </a:r>
            <a:r>
              <a:rPr lang="de-DE" sz="2200" dirty="0" err="1" smtClean="0">
                <a:solidFill>
                  <a:schemeClr val="tx2"/>
                </a:solidFill>
                <a:latin typeface="+mj-lt"/>
              </a:rPr>
              <a:t>consequences</a:t>
            </a:r>
            <a:r>
              <a:rPr lang="de-DE" sz="2200" dirty="0" smtClean="0">
                <a:solidFill>
                  <a:schemeClr val="tx2"/>
                </a:solidFill>
                <a:latin typeface="+mj-lt"/>
              </a:rPr>
              <a:t> </a:t>
            </a:r>
            <a:r>
              <a:rPr lang="de-DE" sz="2200" dirty="0" err="1" smtClean="0">
                <a:solidFill>
                  <a:schemeClr val="tx2"/>
                </a:solidFill>
                <a:latin typeface="+mj-lt"/>
              </a:rPr>
              <a:t>are</a:t>
            </a:r>
            <a:r>
              <a:rPr lang="de-DE" sz="2200" dirty="0" smtClean="0">
                <a:solidFill>
                  <a:schemeClr val="tx2"/>
                </a:solidFill>
                <a:latin typeface="+mj-lt"/>
              </a:rPr>
              <a:t> </a:t>
            </a:r>
            <a:r>
              <a:rPr lang="de-DE" sz="2200" dirty="0" err="1" smtClean="0">
                <a:solidFill>
                  <a:schemeClr val="tx2"/>
                </a:solidFill>
                <a:latin typeface="+mj-lt"/>
              </a:rPr>
              <a:t>already</a:t>
            </a:r>
            <a:r>
              <a:rPr lang="de-DE" sz="2200" dirty="0" smtClean="0">
                <a:solidFill>
                  <a:schemeClr val="tx2"/>
                </a:solidFill>
                <a:latin typeface="+mj-lt"/>
              </a:rPr>
              <a:t> </a:t>
            </a:r>
            <a:r>
              <a:rPr lang="de-DE" sz="2200" dirty="0" err="1" smtClean="0">
                <a:solidFill>
                  <a:schemeClr val="tx2"/>
                </a:solidFill>
                <a:latin typeface="+mj-lt"/>
              </a:rPr>
              <a:t>visible</a:t>
            </a:r>
            <a:r>
              <a:rPr lang="en-GB" sz="2200" dirty="0" smtClean="0">
                <a:solidFill>
                  <a:schemeClr val="tx2"/>
                </a:solidFill>
                <a:latin typeface="+mj-lt"/>
              </a:rPr>
              <a:t> in droughts, floods and other impacts on the eco-system, which are </a:t>
            </a:r>
            <a:r>
              <a:rPr lang="en-GB" sz="2200" dirty="0" smtClean="0">
                <a:solidFill>
                  <a:schemeClr val="tx2"/>
                </a:solidFill>
                <a:latin typeface="+mj-lt"/>
              </a:rPr>
              <a:t>causing famines </a:t>
            </a:r>
            <a:r>
              <a:rPr lang="en-GB" sz="2200" dirty="0" smtClean="0">
                <a:solidFill>
                  <a:schemeClr val="tx2"/>
                </a:solidFill>
                <a:latin typeface="+mj-lt"/>
              </a:rPr>
              <a:t>or forced migration.</a:t>
            </a:r>
          </a:p>
          <a:p>
            <a:pPr>
              <a:spcAft>
                <a:spcPts val="1200"/>
              </a:spcAft>
            </a:pPr>
            <a:r>
              <a:rPr lang="en-GB" sz="2200" dirty="0" smtClean="0">
                <a:solidFill>
                  <a:schemeClr val="tx2"/>
                </a:solidFill>
                <a:latin typeface="+mj-lt"/>
              </a:rPr>
              <a:t>Politicians and international accords are focussing on limiting global warming to + 2°C in comparison to levels before </a:t>
            </a:r>
            <a:r>
              <a:rPr lang="en-GB" sz="2200" dirty="0" smtClean="0">
                <a:solidFill>
                  <a:schemeClr val="tx2"/>
                </a:solidFill>
                <a:latin typeface="+mj-lt"/>
              </a:rPr>
              <a:t>industrialization.</a:t>
            </a:r>
            <a:endParaRPr lang="en-GB" sz="2200" dirty="0" smtClean="0">
              <a:solidFill>
                <a:schemeClr val="tx2"/>
              </a:solidFill>
              <a:latin typeface="+mj-lt"/>
            </a:endParaRPr>
          </a:p>
          <a:p>
            <a:r>
              <a:rPr lang="en-GB" sz="2200" dirty="0" smtClean="0">
                <a:solidFill>
                  <a:schemeClr val="tx2"/>
                </a:solidFill>
                <a:latin typeface="+mj-lt"/>
              </a:rPr>
              <a:t>But...</a:t>
            </a:r>
          </a:p>
          <a:p>
            <a:pPr>
              <a:lnSpc>
                <a:spcPct val="170000"/>
              </a:lnSpc>
              <a:buNone/>
            </a:pPr>
            <a:r>
              <a:rPr lang="en-GB" sz="2200" dirty="0" smtClean="0">
                <a:solidFill>
                  <a:schemeClr val="tx2"/>
                </a:solidFill>
                <a:latin typeface="+mj-lt"/>
              </a:rPr>
              <a:t>	Is this enough?</a:t>
            </a:r>
          </a:p>
          <a:p>
            <a:pPr>
              <a:lnSpc>
                <a:spcPct val="170000"/>
              </a:lnSpc>
              <a:buNone/>
            </a:pPr>
            <a:r>
              <a:rPr lang="en-GB" sz="2200" dirty="0" smtClean="0">
                <a:solidFill>
                  <a:schemeClr val="tx2"/>
                </a:solidFill>
                <a:latin typeface="+mj-lt"/>
              </a:rPr>
              <a:t>	Why 2 and not 3, or 4 (or less..?)?</a:t>
            </a:r>
          </a:p>
          <a:p>
            <a:pPr>
              <a:lnSpc>
                <a:spcPct val="170000"/>
              </a:lnSpc>
              <a:buNone/>
            </a:pPr>
            <a:r>
              <a:rPr lang="en-GB" sz="2200" dirty="0" smtClean="0">
                <a:solidFill>
                  <a:schemeClr val="tx2"/>
                </a:solidFill>
                <a:latin typeface="+mj-lt"/>
              </a:rPr>
              <a:t>Which projections do scientists make for global warming at 2°C?</a:t>
            </a:r>
          </a:p>
          <a:p>
            <a:pPr marL="365760" lvl="1" indent="-256032">
              <a:spcAft>
                <a:spcPts val="1200"/>
              </a:spcAft>
              <a:buClr>
                <a:schemeClr val="accent3"/>
              </a:buClr>
              <a:buFont typeface="Georgia"/>
              <a:buChar char="•"/>
            </a:pPr>
            <a:endParaRPr lang="en-GB" sz="2000" dirty="0" smtClean="0">
              <a:solidFill>
                <a:schemeClr val="tx2"/>
              </a:solidFill>
              <a:latin typeface="+mj-lt"/>
            </a:endParaRPr>
          </a:p>
          <a:p>
            <a:endParaRPr lang="en-GB" sz="2200" dirty="0" smtClean="0"/>
          </a:p>
          <a:p>
            <a:endParaRPr lang="en-GB" dirty="0"/>
          </a:p>
        </p:txBody>
      </p:sp>
      <p:sp>
        <p:nvSpPr>
          <p:cNvPr id="4" name="Titel 1"/>
          <p:cNvSpPr>
            <a:spLocks noGrp="1"/>
          </p:cNvSpPr>
          <p:nvPr>
            <p:ph type="title"/>
          </p:nvPr>
        </p:nvSpPr>
        <p:spPr>
          <a:noFill/>
        </p:spPr>
        <p:txBody>
          <a:bodyPr>
            <a:normAutofit fontScale="90000"/>
          </a:bodyPr>
          <a:lstStyle/>
          <a:p>
            <a:pPr algn="ctr"/>
            <a:r>
              <a:rPr lang="de-DE" dirty="0" smtClean="0">
                <a:solidFill>
                  <a:schemeClr val="accent2"/>
                </a:solidFill>
                <a:effectLst>
                  <a:outerShdw blurRad="38100" dist="38100" dir="2700000" algn="tl">
                    <a:srgbClr val="000000">
                      <a:alpha val="43137"/>
                    </a:srgbClr>
                  </a:outerShdw>
                </a:effectLst>
              </a:rPr>
              <a:t>The </a:t>
            </a:r>
            <a:r>
              <a:rPr lang="de-DE" dirty="0" err="1" smtClean="0">
                <a:solidFill>
                  <a:schemeClr val="accent2"/>
                </a:solidFill>
                <a:effectLst>
                  <a:outerShdw blurRad="38100" dist="38100" dir="2700000" algn="tl">
                    <a:srgbClr val="000000">
                      <a:alpha val="43137"/>
                    </a:srgbClr>
                  </a:outerShdw>
                </a:effectLst>
              </a:rPr>
              <a:t>Present</a:t>
            </a:r>
            <a:r>
              <a:rPr lang="de-DE" dirty="0" smtClean="0">
                <a:solidFill>
                  <a:schemeClr val="accent2"/>
                </a:solidFill>
                <a:effectLst>
                  <a:outerShdw blurRad="38100" dist="38100" dir="2700000" algn="tl">
                    <a:srgbClr val="000000">
                      <a:alpha val="43137"/>
                    </a:srgbClr>
                  </a:outerShdw>
                </a:effectLst>
              </a:rPr>
              <a:t/>
            </a:r>
            <a:br>
              <a:rPr lang="de-DE" dirty="0" smtClean="0">
                <a:solidFill>
                  <a:schemeClr val="accent2"/>
                </a:solidFill>
                <a:effectLst>
                  <a:outerShdw blurRad="38100" dist="38100" dir="2700000" algn="tl">
                    <a:srgbClr val="000000">
                      <a:alpha val="43137"/>
                    </a:srgbClr>
                  </a:outerShdw>
                </a:effectLst>
              </a:rPr>
            </a:br>
            <a:r>
              <a:rPr lang="de-DE" sz="2700" dirty="0" err="1" smtClean="0">
                <a:solidFill>
                  <a:schemeClr val="accent2"/>
                </a:solidFill>
                <a:effectLst>
                  <a:outerShdw blurRad="38100" dist="38100" dir="2700000" algn="tl">
                    <a:srgbClr val="000000">
                      <a:alpha val="43137"/>
                    </a:srgbClr>
                  </a:outerShdw>
                </a:effectLst>
              </a:rPr>
              <a:t>From</a:t>
            </a:r>
            <a:r>
              <a:rPr lang="de-DE" sz="2700" dirty="0" smtClean="0">
                <a:solidFill>
                  <a:schemeClr val="accent2"/>
                </a:solidFill>
                <a:effectLst>
                  <a:outerShdw blurRad="38100" dist="38100" dir="2700000" algn="tl">
                    <a:srgbClr val="000000">
                      <a:alpha val="43137"/>
                    </a:srgbClr>
                  </a:outerShdw>
                </a:effectLst>
              </a:rPr>
              <a:t> the </a:t>
            </a:r>
            <a:r>
              <a:rPr lang="de-DE" sz="2700" dirty="0" err="1" smtClean="0">
                <a:solidFill>
                  <a:schemeClr val="accent2"/>
                </a:solidFill>
                <a:effectLst>
                  <a:outerShdw blurRad="38100" dist="38100" dir="2700000" algn="tl">
                    <a:srgbClr val="000000">
                      <a:alpha val="43137"/>
                    </a:srgbClr>
                  </a:outerShdw>
                </a:effectLst>
              </a:rPr>
              <a:t>era</a:t>
            </a:r>
            <a:r>
              <a:rPr lang="de-DE" sz="2700" dirty="0" smtClean="0">
                <a:solidFill>
                  <a:schemeClr val="accent2"/>
                </a:solidFill>
                <a:effectLst>
                  <a:outerShdw blurRad="38100" dist="38100" dir="2700000" algn="tl">
                    <a:srgbClr val="000000">
                      <a:alpha val="43137"/>
                    </a:srgbClr>
                  </a:outerShdw>
                </a:effectLst>
              </a:rPr>
              <a:t> </a:t>
            </a:r>
            <a:r>
              <a:rPr lang="de-DE" sz="2700" dirty="0" err="1" smtClean="0">
                <a:solidFill>
                  <a:schemeClr val="accent2"/>
                </a:solidFill>
                <a:effectLst>
                  <a:outerShdw blurRad="38100" dist="38100" dir="2700000" algn="tl">
                    <a:srgbClr val="000000">
                      <a:alpha val="43137"/>
                    </a:srgbClr>
                  </a:outerShdw>
                </a:effectLst>
              </a:rPr>
              <a:t>of</a:t>
            </a:r>
            <a:r>
              <a:rPr lang="de-DE" sz="2700" dirty="0" smtClean="0">
                <a:solidFill>
                  <a:schemeClr val="accent2"/>
                </a:solidFill>
                <a:effectLst>
                  <a:outerShdw blurRad="38100" dist="38100" dir="2700000" algn="tl">
                    <a:srgbClr val="000000">
                      <a:alpha val="43137"/>
                    </a:srgbClr>
                  </a:outerShdw>
                </a:effectLst>
              </a:rPr>
              <a:t> </a:t>
            </a:r>
            <a:r>
              <a:rPr lang="de-DE" sz="2700" dirty="0" err="1" smtClean="0">
                <a:solidFill>
                  <a:schemeClr val="accent2"/>
                </a:solidFill>
                <a:effectLst>
                  <a:outerShdw blurRad="38100" dist="38100" dir="2700000" algn="tl">
                    <a:srgbClr val="000000">
                      <a:alpha val="43137"/>
                    </a:srgbClr>
                  </a:outerShdw>
                </a:effectLst>
              </a:rPr>
              <a:t>industrialization</a:t>
            </a:r>
            <a:r>
              <a:rPr lang="de-DE" sz="2700" dirty="0" smtClean="0">
                <a:solidFill>
                  <a:schemeClr val="accent2"/>
                </a:solidFill>
                <a:effectLst>
                  <a:outerShdw blurRad="38100" dist="38100" dir="2700000" algn="tl">
                    <a:srgbClr val="000000">
                      <a:alpha val="43137"/>
                    </a:srgbClr>
                  </a:outerShdw>
                </a:effectLst>
              </a:rPr>
              <a:t> </a:t>
            </a:r>
            <a:r>
              <a:rPr lang="de-DE" sz="2700" dirty="0" err="1" smtClean="0">
                <a:solidFill>
                  <a:schemeClr val="accent2"/>
                </a:solidFill>
                <a:effectLst>
                  <a:outerShdw blurRad="38100" dist="38100" dir="2700000" algn="tl">
                    <a:srgbClr val="000000">
                      <a:alpha val="43137"/>
                    </a:srgbClr>
                  </a:outerShdw>
                </a:effectLst>
              </a:rPr>
              <a:t>until</a:t>
            </a:r>
            <a:r>
              <a:rPr lang="de-DE" sz="2700" dirty="0" smtClean="0">
                <a:solidFill>
                  <a:schemeClr val="accent2"/>
                </a:solidFill>
                <a:effectLst>
                  <a:outerShdw blurRad="38100" dist="38100" dir="2700000" algn="tl">
                    <a:srgbClr val="000000">
                      <a:alpha val="43137"/>
                    </a:srgbClr>
                  </a:outerShdw>
                </a:effectLst>
              </a:rPr>
              <a:t> </a:t>
            </a:r>
            <a:r>
              <a:rPr lang="de-DE" sz="2700" dirty="0" err="1" smtClean="0">
                <a:solidFill>
                  <a:schemeClr val="accent2"/>
                </a:solidFill>
                <a:effectLst>
                  <a:outerShdw blurRad="38100" dist="38100" dir="2700000" algn="tl">
                    <a:srgbClr val="000000">
                      <a:alpha val="43137"/>
                    </a:srgbClr>
                  </a:outerShdw>
                </a:effectLst>
              </a:rPr>
              <a:t>today</a:t>
            </a:r>
            <a:endParaRPr lang="de-DE" sz="2700" dirty="0">
              <a:solidFill>
                <a:schemeClr val="accent2"/>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836712"/>
            <a:ext cx="8229600" cy="1066800"/>
          </a:xfrm>
        </p:spPr>
        <p:txBody>
          <a:bodyPr>
            <a:normAutofit/>
          </a:bodyPr>
          <a:lstStyle/>
          <a:p>
            <a:pPr algn="ctr"/>
            <a:r>
              <a:rPr lang="en-GB" sz="2800" dirty="0" smtClean="0">
                <a:solidFill>
                  <a:schemeClr val="accent2"/>
                </a:solidFill>
                <a:effectLst>
                  <a:outerShdw blurRad="38100" dist="38100" dir="2700000" algn="tl">
                    <a:srgbClr val="000000">
                      <a:alpha val="43137"/>
                    </a:srgbClr>
                  </a:outerShdw>
                </a:effectLst>
              </a:rPr>
              <a:t>General consequences of global warming</a:t>
            </a:r>
            <a:endParaRPr lang="en-GB" sz="2800" dirty="0">
              <a:solidFill>
                <a:schemeClr val="accent2"/>
              </a:solidFill>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normAutofit fontScale="92500" lnSpcReduction="10000"/>
          </a:bodyPr>
          <a:lstStyle/>
          <a:p>
            <a:pPr>
              <a:spcAft>
                <a:spcPts val="600"/>
              </a:spcAft>
            </a:pPr>
            <a:r>
              <a:rPr lang="en-GB" sz="2000" dirty="0" smtClean="0">
                <a:solidFill>
                  <a:schemeClr val="tx2"/>
                </a:solidFill>
                <a:latin typeface="+mj-lt"/>
              </a:rPr>
              <a:t>Extreme weather conditions, </a:t>
            </a:r>
            <a:r>
              <a:rPr lang="en-GB" sz="2000" dirty="0" smtClean="0">
                <a:solidFill>
                  <a:schemeClr val="tx2"/>
                </a:solidFill>
                <a:latin typeface="+mj-lt"/>
              </a:rPr>
              <a:t>such as</a:t>
            </a:r>
            <a:r>
              <a:rPr lang="en-GB" sz="2000" dirty="0" smtClean="0">
                <a:solidFill>
                  <a:schemeClr val="tx2"/>
                </a:solidFill>
                <a:latin typeface="+mj-lt"/>
              </a:rPr>
              <a:t> </a:t>
            </a:r>
            <a:r>
              <a:rPr lang="en-GB" sz="2000" dirty="0" smtClean="0">
                <a:solidFill>
                  <a:schemeClr val="tx2"/>
                </a:solidFill>
                <a:latin typeface="+mj-lt"/>
              </a:rPr>
              <a:t>heat waves</a:t>
            </a:r>
          </a:p>
          <a:p>
            <a:pPr>
              <a:spcAft>
                <a:spcPts val="600"/>
              </a:spcAft>
            </a:pPr>
            <a:r>
              <a:rPr lang="en-GB" sz="2000" dirty="0" smtClean="0">
                <a:solidFill>
                  <a:schemeClr val="tx2"/>
                </a:solidFill>
                <a:latin typeface="+mj-lt"/>
              </a:rPr>
              <a:t>Floods and droughts</a:t>
            </a:r>
          </a:p>
          <a:p>
            <a:pPr>
              <a:spcAft>
                <a:spcPts val="600"/>
              </a:spcAft>
            </a:pPr>
            <a:r>
              <a:rPr lang="en-GB" sz="2000" dirty="0" smtClean="0">
                <a:solidFill>
                  <a:schemeClr val="tx2"/>
                </a:solidFill>
                <a:latin typeface="+mj-lt"/>
              </a:rPr>
              <a:t>Extinction of species of flora and fauna</a:t>
            </a:r>
          </a:p>
          <a:p>
            <a:pPr>
              <a:spcAft>
                <a:spcPts val="600"/>
              </a:spcAft>
            </a:pPr>
            <a:r>
              <a:rPr lang="en-GB" sz="2000" dirty="0" smtClean="0">
                <a:solidFill>
                  <a:schemeClr val="tx2"/>
                </a:solidFill>
                <a:latin typeface="+mj-lt"/>
              </a:rPr>
              <a:t>Death of </a:t>
            </a:r>
            <a:r>
              <a:rPr lang="en-GB" sz="2000" dirty="0" smtClean="0">
                <a:solidFill>
                  <a:schemeClr val="tx2"/>
                </a:solidFill>
                <a:latin typeface="+mj-lt"/>
              </a:rPr>
              <a:t>coral reefs</a:t>
            </a:r>
          </a:p>
          <a:p>
            <a:pPr>
              <a:spcAft>
                <a:spcPts val="600"/>
              </a:spcAft>
            </a:pPr>
            <a:r>
              <a:rPr lang="en-GB" sz="2000" dirty="0" smtClean="0">
                <a:solidFill>
                  <a:schemeClr val="tx2"/>
                </a:solidFill>
                <a:latin typeface="+mj-lt"/>
              </a:rPr>
              <a:t>Harm to and loss of eco-systems</a:t>
            </a:r>
          </a:p>
          <a:p>
            <a:pPr>
              <a:spcAft>
                <a:spcPts val="600"/>
              </a:spcAft>
            </a:pPr>
            <a:r>
              <a:rPr lang="en-GB" sz="2000" dirty="0" smtClean="0">
                <a:solidFill>
                  <a:schemeClr val="tx2"/>
                </a:solidFill>
                <a:latin typeface="+mj-lt"/>
              </a:rPr>
              <a:t>Health risks (e.g. increasing of viral infections)</a:t>
            </a:r>
          </a:p>
          <a:p>
            <a:pPr>
              <a:spcAft>
                <a:spcPts val="600"/>
              </a:spcAft>
            </a:pPr>
            <a:r>
              <a:rPr lang="en-GB" sz="2000" dirty="0" smtClean="0">
                <a:solidFill>
                  <a:schemeClr val="tx2"/>
                </a:solidFill>
                <a:latin typeface="+mj-lt"/>
              </a:rPr>
              <a:t>Human insecurity: threatening of livelihoods by “natural” catastrophes, impairment of agriculture, etc.</a:t>
            </a:r>
          </a:p>
          <a:p>
            <a:pPr>
              <a:spcAft>
                <a:spcPts val="600"/>
              </a:spcAft>
            </a:pPr>
            <a:r>
              <a:rPr lang="en-GB" sz="2000" dirty="0" smtClean="0">
                <a:solidFill>
                  <a:schemeClr val="tx2"/>
                </a:solidFill>
                <a:latin typeface="+mj-lt"/>
              </a:rPr>
              <a:t>Forced migration</a:t>
            </a:r>
          </a:p>
          <a:p>
            <a:pPr>
              <a:spcAft>
                <a:spcPts val="600"/>
              </a:spcAft>
            </a:pPr>
            <a:r>
              <a:rPr lang="en-GB" sz="2000" dirty="0" smtClean="0">
                <a:solidFill>
                  <a:schemeClr val="tx2"/>
                </a:solidFill>
                <a:latin typeface="+mj-lt"/>
              </a:rPr>
              <a:t>Economic loss</a:t>
            </a:r>
          </a:p>
          <a:p>
            <a:pPr>
              <a:spcAft>
                <a:spcPts val="600"/>
              </a:spcAft>
            </a:pPr>
            <a:r>
              <a:rPr lang="en-GB" sz="2000" dirty="0" smtClean="0">
                <a:solidFill>
                  <a:schemeClr val="tx2"/>
                </a:solidFill>
                <a:latin typeface="+mj-lt"/>
              </a:rPr>
              <a:t>Reaching of the first “tipping points”-&gt; irreversible consequences</a:t>
            </a:r>
          </a:p>
          <a:p>
            <a:endParaRPr lang="en-GB" sz="2000" dirty="0" smtClean="0">
              <a:solidFill>
                <a:schemeClr val="tx2"/>
              </a:solidFill>
              <a:latin typeface="+mj-lt"/>
            </a:endParaRPr>
          </a:p>
          <a:p>
            <a:endParaRPr lang="en-GB" sz="2000"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67544" y="1124744"/>
            <a:ext cx="8229600" cy="1066800"/>
          </a:xfrm>
        </p:spPr>
        <p:txBody>
          <a:bodyPr>
            <a:normAutofit fontScale="90000"/>
          </a:bodyPr>
          <a:lstStyle/>
          <a:p>
            <a:pPr algn="ctr">
              <a:spcAft>
                <a:spcPts val="1200"/>
              </a:spcAft>
            </a:pPr>
            <a:r>
              <a:rPr lang="en-GB" sz="3100" dirty="0" smtClean="0"/>
              <a:t/>
            </a:r>
            <a:br>
              <a:rPr lang="en-GB" sz="3100" dirty="0" smtClean="0"/>
            </a:br>
            <a:r>
              <a:rPr lang="en-GB" dirty="0" smtClean="0">
                <a:solidFill>
                  <a:schemeClr val="accent2"/>
                </a:solidFill>
                <a:effectLst>
                  <a:outerShdw blurRad="38100" dist="38100" dir="2700000" algn="tl">
                    <a:srgbClr val="000000">
                      <a:alpha val="43137"/>
                    </a:srgbClr>
                  </a:outerShdw>
                </a:effectLst>
              </a:rPr>
              <a:t>The “+2°C </a:t>
            </a:r>
            <a:r>
              <a:rPr lang="en-GB" dirty="0" err="1" smtClean="0">
                <a:solidFill>
                  <a:schemeClr val="accent2"/>
                </a:solidFill>
                <a:effectLst>
                  <a:outerShdw blurRad="38100" dist="38100" dir="2700000" algn="tl">
                    <a:srgbClr val="000000">
                      <a:alpha val="43137"/>
                    </a:srgbClr>
                  </a:outerShdw>
                </a:effectLst>
              </a:rPr>
              <a:t>Szenario</a:t>
            </a:r>
            <a:r>
              <a:rPr lang="en-GB" dirty="0" smtClean="0">
                <a:solidFill>
                  <a:schemeClr val="accent2"/>
                </a:solidFill>
                <a:effectLst>
                  <a:outerShdw blurRad="38100" dist="38100" dir="2700000" algn="tl">
                    <a:srgbClr val="000000">
                      <a:alpha val="43137"/>
                    </a:srgbClr>
                  </a:outerShdw>
                </a:effectLst>
              </a:rPr>
              <a:t>”</a:t>
            </a:r>
            <a:br>
              <a:rPr lang="en-GB" dirty="0" smtClean="0">
                <a:solidFill>
                  <a:schemeClr val="accent2"/>
                </a:solidFill>
                <a:effectLst>
                  <a:outerShdw blurRad="38100" dist="38100" dir="2700000" algn="tl">
                    <a:srgbClr val="000000">
                      <a:alpha val="43137"/>
                    </a:srgbClr>
                  </a:outerShdw>
                </a:effectLst>
              </a:rPr>
            </a:br>
            <a:r>
              <a:rPr lang="en-GB" sz="2700" dirty="0" smtClean="0">
                <a:solidFill>
                  <a:schemeClr val="accent2"/>
                </a:solidFill>
                <a:effectLst>
                  <a:outerShdw blurRad="38100" dist="38100" dir="2700000" algn="tl">
                    <a:srgbClr val="000000">
                      <a:alpha val="43137"/>
                    </a:srgbClr>
                  </a:outerShdw>
                </a:effectLst>
              </a:rPr>
              <a:t>Overview:</a:t>
            </a:r>
            <a:r>
              <a:rPr lang="en-GB" sz="2800" dirty="0" smtClean="0">
                <a:solidFill>
                  <a:schemeClr val="accent2"/>
                </a:solidFill>
              </a:rPr>
              <a:t/>
            </a:r>
            <a:br>
              <a:rPr lang="en-GB" sz="2800" dirty="0" smtClean="0">
                <a:solidFill>
                  <a:schemeClr val="accent2"/>
                </a:solidFill>
              </a:rPr>
            </a:br>
            <a:endParaRPr lang="en-GB" sz="3100" dirty="0">
              <a:solidFill>
                <a:schemeClr val="accent2"/>
              </a:solidFill>
            </a:endParaRPr>
          </a:p>
        </p:txBody>
      </p:sp>
      <p:sp>
        <p:nvSpPr>
          <p:cNvPr id="8" name="Inhaltsplatzhalter 7"/>
          <p:cNvSpPr>
            <a:spLocks noGrp="1"/>
          </p:cNvSpPr>
          <p:nvPr>
            <p:ph idx="1"/>
          </p:nvPr>
        </p:nvSpPr>
        <p:spPr>
          <a:xfrm>
            <a:off x="467544" y="2420888"/>
            <a:ext cx="8229600" cy="4325112"/>
          </a:xfrm>
        </p:spPr>
        <p:txBody>
          <a:bodyPr/>
          <a:lstStyle/>
          <a:p>
            <a:pPr>
              <a:spcAft>
                <a:spcPts val="1200"/>
              </a:spcAft>
            </a:pPr>
            <a:r>
              <a:rPr lang="en-GB" sz="2000" dirty="0" smtClean="0">
                <a:solidFill>
                  <a:schemeClr val="tx2"/>
                </a:solidFill>
                <a:latin typeface="+mj-lt"/>
              </a:rPr>
              <a:t>Scientists say that global warming must be limited to +2°C </a:t>
            </a:r>
            <a:r>
              <a:rPr lang="en-GB" sz="2000" dirty="0" smtClean="0">
                <a:solidFill>
                  <a:schemeClr val="tx2"/>
                </a:solidFill>
                <a:latin typeface="+mj-lt"/>
              </a:rPr>
              <a:t>if </a:t>
            </a:r>
            <a:r>
              <a:rPr lang="en-GB" sz="2000" dirty="0" smtClean="0">
                <a:solidFill>
                  <a:schemeClr val="tx2"/>
                </a:solidFill>
                <a:latin typeface="+mj-lt"/>
              </a:rPr>
              <a:t>the world </a:t>
            </a:r>
            <a:r>
              <a:rPr lang="en-GB" sz="2000" dirty="0" smtClean="0">
                <a:solidFill>
                  <a:schemeClr val="tx2"/>
                </a:solidFill>
                <a:latin typeface="+mj-lt"/>
              </a:rPr>
              <a:t>is to </a:t>
            </a:r>
            <a:r>
              <a:rPr lang="en-GB" sz="2000" dirty="0" smtClean="0">
                <a:solidFill>
                  <a:schemeClr val="tx2"/>
                </a:solidFill>
                <a:latin typeface="+mj-lt"/>
              </a:rPr>
              <a:t>be able to cope with consequences.</a:t>
            </a:r>
          </a:p>
          <a:p>
            <a:pPr>
              <a:spcAft>
                <a:spcPts val="1200"/>
              </a:spcAft>
            </a:pPr>
            <a:r>
              <a:rPr lang="en-GB" sz="2000" dirty="0" smtClean="0">
                <a:solidFill>
                  <a:schemeClr val="tx2"/>
                </a:solidFill>
                <a:latin typeface="+mj-lt"/>
              </a:rPr>
              <a:t>By 2050</a:t>
            </a:r>
          </a:p>
          <a:p>
            <a:pPr>
              <a:spcAft>
                <a:spcPts val="1200"/>
              </a:spcAft>
            </a:pPr>
            <a:r>
              <a:rPr lang="en-GB" sz="2000" dirty="0" smtClean="0">
                <a:solidFill>
                  <a:schemeClr val="tx2"/>
                </a:solidFill>
                <a:latin typeface="+mj-lt"/>
              </a:rPr>
              <a:t>Calculations are only </a:t>
            </a:r>
            <a:r>
              <a:rPr lang="en-GB" sz="2000" dirty="0" smtClean="0">
                <a:solidFill>
                  <a:schemeClr val="tx2"/>
                </a:solidFill>
                <a:latin typeface="+mj-lt"/>
              </a:rPr>
              <a:t>approximations.</a:t>
            </a:r>
            <a:endParaRPr lang="en-GB" sz="2000" dirty="0" smtClean="0">
              <a:solidFill>
                <a:schemeClr val="tx2"/>
              </a:solidFill>
              <a:latin typeface="+mj-lt"/>
            </a:endParaRPr>
          </a:p>
          <a:p>
            <a:pPr>
              <a:spcAft>
                <a:spcPts val="1200"/>
              </a:spcAft>
            </a:pPr>
            <a:r>
              <a:rPr lang="en-GB" sz="2000" dirty="0" smtClean="0">
                <a:solidFill>
                  <a:schemeClr val="tx2"/>
                </a:solidFill>
                <a:latin typeface="+mj-lt"/>
              </a:rPr>
              <a:t>CO2-emissions must be reduced by 50% compared to 1990 levels.</a:t>
            </a:r>
          </a:p>
          <a:p>
            <a:pPr>
              <a:spcAft>
                <a:spcPts val="1200"/>
              </a:spcAft>
            </a:pPr>
            <a:r>
              <a:rPr lang="en-GB" sz="2000" dirty="0" smtClean="0">
                <a:solidFill>
                  <a:schemeClr val="tx2"/>
                </a:solidFill>
                <a:latin typeface="+mj-lt"/>
              </a:rPr>
              <a:t>Beyond +2°C, </a:t>
            </a:r>
            <a:r>
              <a:rPr lang="en-GB" sz="2000" i="1" dirty="0" smtClean="0">
                <a:solidFill>
                  <a:schemeClr val="tx2"/>
                </a:solidFill>
                <a:latin typeface="+mj-lt"/>
              </a:rPr>
              <a:t>tipping points </a:t>
            </a:r>
            <a:r>
              <a:rPr lang="en-GB" sz="2000" dirty="0" smtClean="0">
                <a:solidFill>
                  <a:schemeClr val="tx2"/>
                </a:solidFill>
                <a:latin typeface="+mj-lt"/>
              </a:rPr>
              <a:t>will be reached.</a:t>
            </a:r>
          </a:p>
          <a:p>
            <a:endParaRPr lang="en-GB" sz="2400" dirty="0" smtClean="0">
              <a:solidFill>
                <a:schemeClr val="tx2"/>
              </a:solidFill>
              <a:latin typeface="+mj-lt"/>
            </a:endParaRPr>
          </a:p>
          <a:p>
            <a:endParaRPr lang="en-GB" dirty="0" smtClean="0">
              <a:solidFill>
                <a:schemeClr val="tx2"/>
              </a:solidFill>
              <a:latin typeface="+mj-lt"/>
            </a:endParaRPr>
          </a:p>
          <a:p>
            <a:pPr>
              <a:buNone/>
            </a:pPr>
            <a:endParaRPr lang="en-GB" dirty="0" smtClean="0">
              <a:latin typeface="+mj-lt"/>
            </a:endParaRPr>
          </a:p>
          <a:p>
            <a:pPr>
              <a:buNone/>
            </a:pPr>
            <a:endParaRPr lang="en-GB"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sz="2800" dirty="0" smtClean="0">
                <a:solidFill>
                  <a:schemeClr val="accent2"/>
                </a:solidFill>
                <a:effectLst>
                  <a:outerShdw blurRad="38100" dist="38100" dir="2700000" algn="tl">
                    <a:srgbClr val="000000">
                      <a:alpha val="43137"/>
                    </a:srgbClr>
                  </a:outerShdw>
                </a:effectLst>
              </a:rPr>
              <a:t>What are tipping points?</a:t>
            </a:r>
            <a:endParaRPr lang="en-GB" sz="2800" dirty="0">
              <a:solidFill>
                <a:schemeClr val="accent2"/>
              </a:solidFill>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normAutofit/>
          </a:bodyPr>
          <a:lstStyle/>
          <a:p>
            <a:pPr>
              <a:spcAft>
                <a:spcPts val="1200"/>
              </a:spcAft>
            </a:pPr>
            <a:r>
              <a:rPr lang="en-GB" sz="2000" dirty="0" smtClean="0">
                <a:solidFill>
                  <a:schemeClr val="tx2"/>
                </a:solidFill>
                <a:latin typeface="+mj-lt"/>
              </a:rPr>
              <a:t>Tipping points are critical turning points in global warming: if they are reached, consequences will be </a:t>
            </a:r>
            <a:r>
              <a:rPr lang="en-GB" sz="2000" b="1" dirty="0" smtClean="0">
                <a:solidFill>
                  <a:schemeClr val="tx2"/>
                </a:solidFill>
                <a:latin typeface="+mj-lt"/>
              </a:rPr>
              <a:t>irreversible, </a:t>
            </a:r>
            <a:r>
              <a:rPr lang="en-GB" sz="2000" b="1" dirty="0" smtClean="0">
                <a:solidFill>
                  <a:schemeClr val="tx2"/>
                </a:solidFill>
                <a:latin typeface="+mj-lt"/>
              </a:rPr>
              <a:t>severe </a:t>
            </a:r>
            <a:r>
              <a:rPr lang="en-GB" sz="2000" b="1" dirty="0" smtClean="0">
                <a:solidFill>
                  <a:schemeClr val="tx2"/>
                </a:solidFill>
                <a:latin typeface="+mj-lt"/>
              </a:rPr>
              <a:t>and of global impact.</a:t>
            </a:r>
          </a:p>
          <a:p>
            <a:pPr>
              <a:spcAft>
                <a:spcPts val="1200"/>
              </a:spcAft>
            </a:pPr>
            <a:r>
              <a:rPr lang="en-GB" sz="2000" dirty="0" smtClean="0">
                <a:solidFill>
                  <a:schemeClr val="tx2"/>
                </a:solidFill>
                <a:latin typeface="+mj-lt"/>
              </a:rPr>
              <a:t>Tipping points are the most sensitive parts of our eco-system</a:t>
            </a:r>
          </a:p>
          <a:p>
            <a:pPr>
              <a:spcAft>
                <a:spcPts val="1200"/>
              </a:spcAft>
            </a:pPr>
            <a:r>
              <a:rPr lang="en-GB" sz="2000" dirty="0" smtClean="0">
                <a:solidFill>
                  <a:schemeClr val="tx2"/>
                </a:solidFill>
                <a:latin typeface="+mj-lt"/>
              </a:rPr>
              <a:t>The rise in global temperature may be small. However, if a tipping point is reached, consequences are abrupt and huge.</a:t>
            </a:r>
          </a:p>
          <a:p>
            <a:pPr>
              <a:spcAft>
                <a:spcPts val="1200"/>
              </a:spcAft>
            </a:pPr>
            <a:r>
              <a:rPr lang="en-GB" sz="2000" dirty="0" smtClean="0">
                <a:solidFill>
                  <a:schemeClr val="tx2"/>
                </a:solidFill>
                <a:latin typeface="+mj-lt"/>
              </a:rPr>
              <a:t>After the crossing of a tipping point, the global climate will have suffered long-term damage.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Weltkarte.jpg"/>
          <p:cNvPicPr>
            <a:picLocks noChangeAspect="1"/>
          </p:cNvPicPr>
          <p:nvPr/>
        </p:nvPicPr>
        <p:blipFill>
          <a:blip r:embed="rId2" cstate="print"/>
          <a:srcRect l="2768" r="1476"/>
          <a:stretch>
            <a:fillRect/>
          </a:stretch>
        </p:blipFill>
        <p:spPr>
          <a:xfrm>
            <a:off x="0" y="404664"/>
            <a:ext cx="9133661" cy="5920141"/>
          </a:xfrm>
          <a:prstGeom prst="rect">
            <a:avLst/>
          </a:prstGeom>
        </p:spPr>
      </p:pic>
      <p:sp>
        <p:nvSpPr>
          <p:cNvPr id="6" name="Textfeld 5"/>
          <p:cNvSpPr txBox="1"/>
          <p:nvPr/>
        </p:nvSpPr>
        <p:spPr>
          <a:xfrm>
            <a:off x="3347864" y="692696"/>
            <a:ext cx="1008112" cy="461665"/>
          </a:xfrm>
          <a:prstGeom prst="rect">
            <a:avLst/>
          </a:prstGeom>
          <a:solidFill>
            <a:srgbClr val="FFFF00"/>
          </a:solidFill>
        </p:spPr>
        <p:txBody>
          <a:bodyPr wrap="square" rtlCol="0">
            <a:spAutoFit/>
          </a:bodyPr>
          <a:lstStyle/>
          <a:p>
            <a:r>
              <a:rPr lang="en-GB" sz="1200" dirty="0" smtClean="0">
                <a:latin typeface="+mj-lt"/>
              </a:rPr>
              <a:t>Greenlandic Ice Sheet</a:t>
            </a:r>
          </a:p>
        </p:txBody>
      </p:sp>
      <p:sp>
        <p:nvSpPr>
          <p:cNvPr id="7" name="Textfeld 6"/>
          <p:cNvSpPr txBox="1"/>
          <p:nvPr/>
        </p:nvSpPr>
        <p:spPr>
          <a:xfrm>
            <a:off x="4572000" y="476672"/>
            <a:ext cx="864096" cy="461665"/>
          </a:xfrm>
          <a:prstGeom prst="rect">
            <a:avLst/>
          </a:prstGeom>
          <a:solidFill>
            <a:srgbClr val="FFFF00"/>
          </a:solidFill>
        </p:spPr>
        <p:txBody>
          <a:bodyPr wrap="square" rtlCol="0">
            <a:spAutoFit/>
          </a:bodyPr>
          <a:lstStyle/>
          <a:p>
            <a:r>
              <a:rPr lang="en-GB" sz="1200" dirty="0" smtClean="0">
                <a:latin typeface="+mj-lt"/>
              </a:rPr>
              <a:t>Arctic Ice Sheet</a:t>
            </a:r>
            <a:endParaRPr lang="en-GB" sz="1200" dirty="0">
              <a:latin typeface="+mj-lt"/>
            </a:endParaRPr>
          </a:p>
        </p:txBody>
      </p:sp>
      <p:sp>
        <p:nvSpPr>
          <p:cNvPr id="8" name="Textfeld 7"/>
          <p:cNvSpPr txBox="1"/>
          <p:nvPr/>
        </p:nvSpPr>
        <p:spPr>
          <a:xfrm>
            <a:off x="5796136" y="836712"/>
            <a:ext cx="1080120" cy="276999"/>
          </a:xfrm>
          <a:prstGeom prst="rect">
            <a:avLst/>
          </a:prstGeom>
          <a:solidFill>
            <a:srgbClr val="C00000"/>
          </a:solidFill>
        </p:spPr>
        <p:txBody>
          <a:bodyPr wrap="square" rtlCol="0">
            <a:spAutoFit/>
          </a:bodyPr>
          <a:lstStyle/>
          <a:p>
            <a:r>
              <a:rPr lang="en-GB" sz="1200" dirty="0" smtClean="0">
                <a:latin typeface="+mj-lt"/>
              </a:rPr>
              <a:t>Permafrost</a:t>
            </a:r>
            <a:endParaRPr lang="en-GB" sz="1200" dirty="0">
              <a:latin typeface="+mj-lt"/>
            </a:endParaRPr>
          </a:p>
        </p:txBody>
      </p:sp>
      <p:sp>
        <p:nvSpPr>
          <p:cNvPr id="9" name="Textfeld 8"/>
          <p:cNvSpPr txBox="1"/>
          <p:nvPr/>
        </p:nvSpPr>
        <p:spPr>
          <a:xfrm>
            <a:off x="5940152" y="2060848"/>
            <a:ext cx="1440160" cy="276999"/>
          </a:xfrm>
          <a:prstGeom prst="rect">
            <a:avLst/>
          </a:prstGeom>
          <a:solidFill>
            <a:srgbClr val="FFFF00"/>
          </a:solidFill>
        </p:spPr>
        <p:txBody>
          <a:bodyPr wrap="square" rtlCol="0">
            <a:spAutoFit/>
          </a:bodyPr>
          <a:lstStyle/>
          <a:p>
            <a:r>
              <a:rPr lang="en-GB" sz="1200" dirty="0" smtClean="0">
                <a:latin typeface="+mj-lt"/>
              </a:rPr>
              <a:t>Himalayan glacier</a:t>
            </a:r>
            <a:endParaRPr lang="en-GB" sz="1200" dirty="0">
              <a:latin typeface="+mj-lt"/>
            </a:endParaRPr>
          </a:p>
        </p:txBody>
      </p:sp>
      <p:sp>
        <p:nvSpPr>
          <p:cNvPr id="10" name="Textfeld 9"/>
          <p:cNvSpPr txBox="1"/>
          <p:nvPr/>
        </p:nvSpPr>
        <p:spPr>
          <a:xfrm>
            <a:off x="2627784" y="3429000"/>
            <a:ext cx="936104" cy="276999"/>
          </a:xfrm>
          <a:prstGeom prst="rect">
            <a:avLst/>
          </a:prstGeom>
          <a:solidFill>
            <a:schemeClr val="accent4"/>
          </a:solidFill>
        </p:spPr>
        <p:txBody>
          <a:bodyPr wrap="square" rtlCol="0">
            <a:spAutoFit/>
          </a:bodyPr>
          <a:lstStyle/>
          <a:p>
            <a:r>
              <a:rPr lang="en-GB" sz="1200" dirty="0" smtClean="0">
                <a:latin typeface="+mj-lt"/>
              </a:rPr>
              <a:t>Amazonia</a:t>
            </a:r>
            <a:endParaRPr lang="en-GB" sz="1200" dirty="0">
              <a:latin typeface="+mj-lt"/>
            </a:endParaRPr>
          </a:p>
        </p:txBody>
      </p:sp>
      <p:sp>
        <p:nvSpPr>
          <p:cNvPr id="11" name="Textfeld 10"/>
          <p:cNvSpPr txBox="1"/>
          <p:nvPr/>
        </p:nvSpPr>
        <p:spPr>
          <a:xfrm>
            <a:off x="5436096" y="1340768"/>
            <a:ext cx="1944216" cy="276999"/>
          </a:xfrm>
          <a:prstGeom prst="rect">
            <a:avLst/>
          </a:prstGeom>
          <a:solidFill>
            <a:schemeClr val="accent4"/>
          </a:solidFill>
        </p:spPr>
        <p:txBody>
          <a:bodyPr wrap="square" rtlCol="0">
            <a:spAutoFit/>
          </a:bodyPr>
          <a:lstStyle/>
          <a:p>
            <a:r>
              <a:rPr lang="en-GB" sz="1200" dirty="0" smtClean="0">
                <a:latin typeface="+mj-lt"/>
              </a:rPr>
              <a:t>Boreal coniferous forest</a:t>
            </a:r>
            <a:endParaRPr lang="en-GB" sz="1200" dirty="0">
              <a:latin typeface="+mj-lt"/>
            </a:endParaRPr>
          </a:p>
        </p:txBody>
      </p:sp>
      <p:sp>
        <p:nvSpPr>
          <p:cNvPr id="12" name="Textfeld 11"/>
          <p:cNvSpPr txBox="1"/>
          <p:nvPr/>
        </p:nvSpPr>
        <p:spPr>
          <a:xfrm>
            <a:off x="3059832" y="5301208"/>
            <a:ext cx="1368152" cy="461665"/>
          </a:xfrm>
          <a:prstGeom prst="rect">
            <a:avLst/>
          </a:prstGeom>
          <a:solidFill>
            <a:schemeClr val="accent4"/>
          </a:solidFill>
        </p:spPr>
        <p:txBody>
          <a:bodyPr wrap="square" rtlCol="0">
            <a:spAutoFit/>
          </a:bodyPr>
          <a:lstStyle/>
          <a:p>
            <a:r>
              <a:rPr lang="en-GB" sz="1200" dirty="0" smtClean="0">
                <a:latin typeface="+mj-lt"/>
              </a:rPr>
              <a:t>West Antarctic Ice Sheet</a:t>
            </a:r>
            <a:endParaRPr lang="en-GB" sz="1200" dirty="0">
              <a:latin typeface="+mj-lt"/>
            </a:endParaRPr>
          </a:p>
        </p:txBody>
      </p:sp>
      <p:sp>
        <p:nvSpPr>
          <p:cNvPr id="13" name="Textfeld 12"/>
          <p:cNvSpPr txBox="1"/>
          <p:nvPr/>
        </p:nvSpPr>
        <p:spPr>
          <a:xfrm>
            <a:off x="3419872" y="1484784"/>
            <a:ext cx="720080" cy="646331"/>
          </a:xfrm>
          <a:prstGeom prst="rect">
            <a:avLst/>
          </a:prstGeom>
          <a:solidFill>
            <a:schemeClr val="accent4"/>
          </a:solidFill>
        </p:spPr>
        <p:txBody>
          <a:bodyPr wrap="square" rtlCol="0">
            <a:spAutoFit/>
          </a:bodyPr>
          <a:lstStyle/>
          <a:p>
            <a:r>
              <a:rPr lang="en-GB" sz="1200" dirty="0" smtClean="0">
                <a:latin typeface="+mj-lt"/>
              </a:rPr>
              <a:t>North Atlantic Current</a:t>
            </a:r>
            <a:endParaRPr lang="en-GB" sz="1200" dirty="0">
              <a:latin typeface="+mj-lt"/>
            </a:endParaRPr>
          </a:p>
        </p:txBody>
      </p:sp>
      <p:sp>
        <p:nvSpPr>
          <p:cNvPr id="14" name="Textfeld 13"/>
          <p:cNvSpPr txBox="1"/>
          <p:nvPr/>
        </p:nvSpPr>
        <p:spPr>
          <a:xfrm>
            <a:off x="2195736" y="2636912"/>
            <a:ext cx="720080" cy="276999"/>
          </a:xfrm>
          <a:prstGeom prst="rect">
            <a:avLst/>
          </a:prstGeom>
          <a:solidFill>
            <a:schemeClr val="accent4"/>
          </a:solidFill>
        </p:spPr>
        <p:txBody>
          <a:bodyPr wrap="square" rtlCol="0">
            <a:spAutoFit/>
          </a:bodyPr>
          <a:lstStyle/>
          <a:p>
            <a:r>
              <a:rPr lang="de-DE" sz="1200" dirty="0" err="1" smtClean="0">
                <a:latin typeface="+mj-lt"/>
              </a:rPr>
              <a:t>El</a:t>
            </a:r>
            <a:r>
              <a:rPr lang="de-DE" sz="1200" dirty="0" smtClean="0">
                <a:latin typeface="+mj-lt"/>
              </a:rPr>
              <a:t> </a:t>
            </a:r>
            <a:r>
              <a:rPr lang="de-DE" sz="1200" dirty="0" err="1" smtClean="0">
                <a:latin typeface="+mj-lt"/>
              </a:rPr>
              <a:t>Niño</a:t>
            </a:r>
            <a:endParaRPr lang="en-GB" sz="1200" dirty="0">
              <a:latin typeface="+mj-lt"/>
            </a:endParaRPr>
          </a:p>
        </p:txBody>
      </p:sp>
      <p:sp>
        <p:nvSpPr>
          <p:cNvPr id="15" name="Textfeld 14"/>
          <p:cNvSpPr txBox="1"/>
          <p:nvPr/>
        </p:nvSpPr>
        <p:spPr>
          <a:xfrm>
            <a:off x="4355976" y="2420888"/>
            <a:ext cx="936104" cy="276999"/>
          </a:xfrm>
          <a:prstGeom prst="rect">
            <a:avLst/>
          </a:prstGeom>
          <a:solidFill>
            <a:schemeClr val="accent4"/>
          </a:solidFill>
        </p:spPr>
        <p:txBody>
          <a:bodyPr wrap="square" rtlCol="0">
            <a:spAutoFit/>
          </a:bodyPr>
          <a:lstStyle/>
          <a:p>
            <a:r>
              <a:rPr lang="en-GB" sz="1200" dirty="0" err="1" smtClean="0">
                <a:latin typeface="+mj-lt"/>
              </a:rPr>
              <a:t>Sahelzone</a:t>
            </a:r>
            <a:endParaRPr lang="en-GB" sz="1200" dirty="0">
              <a:latin typeface="+mj-lt"/>
            </a:endParaRPr>
          </a:p>
        </p:txBody>
      </p:sp>
      <p:sp>
        <p:nvSpPr>
          <p:cNvPr id="22" name="Textfeld 21"/>
          <p:cNvSpPr txBox="1"/>
          <p:nvPr/>
        </p:nvSpPr>
        <p:spPr>
          <a:xfrm>
            <a:off x="1619672" y="6381328"/>
            <a:ext cx="1152128" cy="369332"/>
          </a:xfrm>
          <a:prstGeom prst="rect">
            <a:avLst/>
          </a:prstGeom>
          <a:solidFill>
            <a:srgbClr val="FFFF00"/>
          </a:solidFill>
        </p:spPr>
        <p:txBody>
          <a:bodyPr wrap="square" rtlCol="0">
            <a:spAutoFit/>
          </a:bodyPr>
          <a:lstStyle/>
          <a:p>
            <a:r>
              <a:rPr lang="en-GB" dirty="0" smtClean="0"/>
              <a:t>0.8°-</a:t>
            </a:r>
            <a:r>
              <a:rPr lang="en-GB" dirty="0" err="1" smtClean="0"/>
              <a:t>2°C</a:t>
            </a:r>
            <a:endParaRPr lang="en-GB" dirty="0"/>
          </a:p>
        </p:txBody>
      </p:sp>
      <p:sp>
        <p:nvSpPr>
          <p:cNvPr id="23" name="Textfeld 22"/>
          <p:cNvSpPr txBox="1"/>
          <p:nvPr/>
        </p:nvSpPr>
        <p:spPr>
          <a:xfrm>
            <a:off x="3851920" y="6381328"/>
            <a:ext cx="1080120" cy="369332"/>
          </a:xfrm>
          <a:prstGeom prst="rect">
            <a:avLst/>
          </a:prstGeom>
          <a:solidFill>
            <a:schemeClr val="accent4"/>
          </a:solidFill>
        </p:spPr>
        <p:txBody>
          <a:bodyPr wrap="square" rtlCol="0">
            <a:spAutoFit/>
          </a:bodyPr>
          <a:lstStyle/>
          <a:p>
            <a:pPr algn="ctr"/>
            <a:r>
              <a:rPr lang="en-GB" dirty="0" smtClean="0"/>
              <a:t>2°-4° C</a:t>
            </a:r>
            <a:endParaRPr lang="en-GB" dirty="0"/>
          </a:p>
        </p:txBody>
      </p:sp>
      <p:sp>
        <p:nvSpPr>
          <p:cNvPr id="24" name="Textfeld 23"/>
          <p:cNvSpPr txBox="1"/>
          <p:nvPr/>
        </p:nvSpPr>
        <p:spPr>
          <a:xfrm>
            <a:off x="5868144" y="6381328"/>
            <a:ext cx="1152128" cy="369332"/>
          </a:xfrm>
          <a:prstGeom prst="rect">
            <a:avLst/>
          </a:prstGeom>
          <a:solidFill>
            <a:srgbClr val="C00000"/>
          </a:solidFill>
        </p:spPr>
        <p:txBody>
          <a:bodyPr wrap="square" rtlCol="0">
            <a:spAutoFit/>
          </a:bodyPr>
          <a:lstStyle/>
          <a:p>
            <a:pPr algn="ctr"/>
            <a:r>
              <a:rPr lang="en-GB" dirty="0" err="1" smtClean="0"/>
              <a:t>4°C</a:t>
            </a:r>
            <a:r>
              <a:rPr lang="en-GB" dirty="0" smtClean="0"/>
              <a:t> &lt;</a:t>
            </a:r>
            <a:endParaRPr lang="en-GB" dirty="0"/>
          </a:p>
        </p:txBody>
      </p:sp>
      <p:sp>
        <p:nvSpPr>
          <p:cNvPr id="25" name="Textfeld 24"/>
          <p:cNvSpPr txBox="1"/>
          <p:nvPr/>
        </p:nvSpPr>
        <p:spPr>
          <a:xfrm>
            <a:off x="7452320" y="5589240"/>
            <a:ext cx="1691680" cy="646331"/>
          </a:xfrm>
          <a:prstGeom prst="rect">
            <a:avLst/>
          </a:prstGeom>
          <a:noFill/>
        </p:spPr>
        <p:txBody>
          <a:bodyPr wrap="square" rtlCol="0">
            <a:spAutoFit/>
          </a:bodyPr>
          <a:lstStyle/>
          <a:p>
            <a:r>
              <a:rPr lang="de-DE" sz="900" dirty="0" smtClean="0">
                <a:solidFill>
                  <a:schemeClr val="bg1"/>
                </a:solidFill>
              </a:rPr>
              <a:t>Quelle Weltkarte ohne Inhalt: </a:t>
            </a:r>
          </a:p>
          <a:p>
            <a:r>
              <a:rPr lang="de-DE" sz="900" dirty="0" smtClean="0">
                <a:solidFill>
                  <a:schemeClr val="bg1"/>
                </a:solidFill>
              </a:rPr>
              <a:t>Winkel-</a:t>
            </a:r>
            <a:r>
              <a:rPr lang="de-DE" sz="900" dirty="0" err="1" smtClean="0">
                <a:solidFill>
                  <a:schemeClr val="bg1"/>
                </a:solidFill>
              </a:rPr>
              <a:t>tripel</a:t>
            </a:r>
            <a:r>
              <a:rPr lang="de-DE" sz="900" dirty="0" smtClean="0">
                <a:solidFill>
                  <a:schemeClr val="bg1"/>
                </a:solidFill>
              </a:rPr>
              <a:t>-</a:t>
            </a:r>
            <a:r>
              <a:rPr lang="de-DE" sz="900" dirty="0" err="1" smtClean="0">
                <a:solidFill>
                  <a:schemeClr val="bg1"/>
                </a:solidFill>
              </a:rPr>
              <a:t>projection</a:t>
            </a:r>
            <a:r>
              <a:rPr lang="de-DE" sz="900" dirty="0" smtClean="0">
                <a:solidFill>
                  <a:schemeClr val="bg1"/>
                </a:solidFill>
              </a:rPr>
              <a:t>“. Lizenziert unter Gemeinfrei über </a:t>
            </a:r>
            <a:r>
              <a:rPr lang="de-DE" sz="900" dirty="0" err="1" smtClean="0">
                <a:solidFill>
                  <a:schemeClr val="bg1"/>
                </a:solidFill>
              </a:rPr>
              <a:t>Wikimedia</a:t>
            </a:r>
            <a:r>
              <a:rPr lang="de-DE" sz="900" dirty="0" smtClean="0">
                <a:solidFill>
                  <a:schemeClr val="bg1"/>
                </a:solidFill>
              </a:rPr>
              <a:t> </a:t>
            </a:r>
            <a:r>
              <a:rPr lang="de-DE" sz="900" dirty="0" err="1" smtClean="0">
                <a:solidFill>
                  <a:schemeClr val="bg1"/>
                </a:solidFill>
              </a:rPr>
              <a:t>Commons</a:t>
            </a:r>
            <a:endParaRPr lang="en-GB" sz="900" dirty="0">
              <a:solidFill>
                <a:schemeClr val="bg1"/>
              </a:solidFill>
            </a:endParaRPr>
          </a:p>
        </p:txBody>
      </p:sp>
      <p:sp>
        <p:nvSpPr>
          <p:cNvPr id="26" name="Textfeld 25"/>
          <p:cNvSpPr txBox="1"/>
          <p:nvPr/>
        </p:nvSpPr>
        <p:spPr>
          <a:xfrm>
            <a:off x="0" y="0"/>
            <a:ext cx="9144000" cy="468000"/>
          </a:xfrm>
          <a:prstGeom prst="rect">
            <a:avLst/>
          </a:prstGeom>
          <a:solidFill>
            <a:schemeClr val="bg1"/>
          </a:solidFill>
        </p:spPr>
        <p:txBody>
          <a:bodyPr wrap="square" rtlCol="0">
            <a:spAutoFit/>
          </a:bodyPr>
          <a:lstStyle/>
          <a:p>
            <a:pPr algn="ctr"/>
            <a:r>
              <a:rPr lang="en-GB" sz="2400" dirty="0" smtClean="0">
                <a:solidFill>
                  <a:schemeClr val="accent2"/>
                </a:solidFill>
                <a:effectLst>
                  <a:outerShdw blurRad="38100" dist="38100" dir="2700000" algn="tl">
                    <a:srgbClr val="000000">
                      <a:alpha val="43137"/>
                    </a:srgbClr>
                  </a:outerShdw>
                </a:effectLst>
                <a:latin typeface="+mj-lt"/>
              </a:rPr>
              <a:t>Tipping Points</a:t>
            </a:r>
            <a:endParaRPr lang="en-GB" sz="2400" dirty="0">
              <a:solidFill>
                <a:schemeClr val="accent2"/>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sz="2800" dirty="0" smtClean="0">
                <a:solidFill>
                  <a:schemeClr val="accent2"/>
                </a:solidFill>
                <a:effectLst>
                  <a:outerShdw blurRad="38100" dist="38100" dir="2700000" algn="tl">
                    <a:srgbClr val="000000">
                      <a:alpha val="43137"/>
                    </a:srgbClr>
                  </a:outerShdw>
                </a:effectLst>
              </a:rPr>
              <a:t>Tipping points</a:t>
            </a:r>
            <a:endParaRPr lang="en-GB" sz="2800" dirty="0">
              <a:solidFill>
                <a:schemeClr val="accent2"/>
              </a:solidFill>
              <a:effectLst>
                <a:outerShdw blurRad="38100" dist="38100" dir="2700000" algn="tl">
                  <a:srgbClr val="000000">
                    <a:alpha val="43137"/>
                  </a:srgbClr>
                </a:outerShdw>
              </a:effectLst>
            </a:endParaRPr>
          </a:p>
        </p:txBody>
      </p:sp>
      <p:sp>
        <p:nvSpPr>
          <p:cNvPr id="3" name="Inhaltsplatzhalter 2"/>
          <p:cNvSpPr>
            <a:spLocks noGrp="1"/>
          </p:cNvSpPr>
          <p:nvPr>
            <p:ph idx="1"/>
          </p:nvPr>
        </p:nvSpPr>
        <p:spPr>
          <a:xfrm>
            <a:off x="395536" y="2204864"/>
            <a:ext cx="8229600" cy="4325112"/>
          </a:xfrm>
        </p:spPr>
        <p:txBody>
          <a:bodyPr>
            <a:normAutofit/>
          </a:bodyPr>
          <a:lstStyle/>
          <a:p>
            <a:pPr>
              <a:buNone/>
            </a:pPr>
            <a:endParaRPr lang="en-GB" sz="2400" dirty="0">
              <a:latin typeface="+mj-lt"/>
            </a:endParaRPr>
          </a:p>
        </p:txBody>
      </p:sp>
      <p:sp>
        <p:nvSpPr>
          <p:cNvPr id="4" name="Textfeld 3"/>
          <p:cNvSpPr txBox="1"/>
          <p:nvPr/>
        </p:nvSpPr>
        <p:spPr>
          <a:xfrm>
            <a:off x="6228184" y="764704"/>
            <a:ext cx="2520280" cy="369332"/>
          </a:xfrm>
          <a:prstGeom prst="rect">
            <a:avLst/>
          </a:prstGeom>
          <a:noFill/>
        </p:spPr>
        <p:txBody>
          <a:bodyPr wrap="square" rtlCol="0">
            <a:spAutoFit/>
          </a:bodyPr>
          <a:lstStyle/>
          <a:p>
            <a:pPr algn="r"/>
            <a:r>
              <a:rPr lang="en-GB" dirty="0" smtClean="0">
                <a:solidFill>
                  <a:schemeClr val="accent3"/>
                </a:solidFill>
              </a:rPr>
              <a:t>+</a:t>
            </a:r>
            <a:r>
              <a:rPr lang="en-GB" dirty="0" err="1" smtClean="0">
                <a:solidFill>
                  <a:schemeClr val="accent3"/>
                </a:solidFill>
              </a:rPr>
              <a:t>2°C</a:t>
            </a:r>
            <a:r>
              <a:rPr lang="en-GB" dirty="0" smtClean="0">
                <a:solidFill>
                  <a:schemeClr val="accent3"/>
                </a:solidFill>
              </a:rPr>
              <a:t> </a:t>
            </a:r>
            <a:r>
              <a:rPr lang="en-GB" dirty="0" err="1" smtClean="0">
                <a:solidFill>
                  <a:schemeClr val="accent3"/>
                </a:solidFill>
              </a:rPr>
              <a:t>szenario</a:t>
            </a:r>
            <a:endParaRPr lang="en-GB" dirty="0">
              <a:solidFill>
                <a:schemeClr val="accent3"/>
              </a:solidFill>
            </a:endParaRPr>
          </a:p>
        </p:txBody>
      </p:sp>
      <p:sp>
        <p:nvSpPr>
          <p:cNvPr id="5" name="Textfeld 4"/>
          <p:cNvSpPr txBox="1"/>
          <p:nvPr/>
        </p:nvSpPr>
        <p:spPr>
          <a:xfrm>
            <a:off x="1979712" y="3212976"/>
            <a:ext cx="4968552" cy="178510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spcBef>
                <a:spcPts val="600"/>
              </a:spcBef>
            </a:pPr>
            <a:r>
              <a:rPr lang="de-DE" sz="2000" dirty="0" smtClean="0">
                <a:solidFill>
                  <a:schemeClr val="accent3"/>
                </a:solidFill>
                <a:latin typeface="+mj-lt"/>
              </a:rPr>
              <a:t>0.5°-2°C : </a:t>
            </a:r>
            <a:r>
              <a:rPr lang="de-DE" sz="2000" dirty="0" err="1" smtClean="0">
                <a:solidFill>
                  <a:schemeClr val="accent3"/>
                </a:solidFill>
                <a:latin typeface="+mj-lt"/>
              </a:rPr>
              <a:t>Arctic</a:t>
            </a:r>
            <a:r>
              <a:rPr lang="de-DE" sz="2000" dirty="0" smtClean="0">
                <a:solidFill>
                  <a:schemeClr val="accent3"/>
                </a:solidFill>
                <a:latin typeface="+mj-lt"/>
              </a:rPr>
              <a:t> </a:t>
            </a:r>
            <a:r>
              <a:rPr lang="de-DE" sz="2000" dirty="0" err="1" smtClean="0">
                <a:solidFill>
                  <a:schemeClr val="accent3"/>
                </a:solidFill>
                <a:latin typeface="+mj-lt"/>
              </a:rPr>
              <a:t>sea</a:t>
            </a:r>
            <a:r>
              <a:rPr lang="de-DE" sz="2000" dirty="0" smtClean="0">
                <a:solidFill>
                  <a:schemeClr val="accent3"/>
                </a:solidFill>
                <a:latin typeface="+mj-lt"/>
              </a:rPr>
              <a:t> </a:t>
            </a:r>
            <a:r>
              <a:rPr lang="de-DE" sz="2000" dirty="0" err="1" smtClean="0">
                <a:solidFill>
                  <a:schemeClr val="accent3"/>
                </a:solidFill>
                <a:latin typeface="+mj-lt"/>
              </a:rPr>
              <a:t>ice</a:t>
            </a:r>
            <a:r>
              <a:rPr lang="de-DE" sz="2000" dirty="0" smtClean="0">
                <a:solidFill>
                  <a:schemeClr val="accent3"/>
                </a:solidFill>
                <a:latin typeface="+mj-lt"/>
              </a:rPr>
              <a:t>/</a:t>
            </a:r>
            <a:r>
              <a:rPr lang="de-DE" sz="2000" dirty="0" err="1" smtClean="0">
                <a:solidFill>
                  <a:schemeClr val="accent3"/>
                </a:solidFill>
                <a:latin typeface="+mj-lt"/>
              </a:rPr>
              <a:t>Ice</a:t>
            </a:r>
            <a:r>
              <a:rPr lang="de-DE" sz="2000" dirty="0" smtClean="0">
                <a:solidFill>
                  <a:schemeClr val="accent3"/>
                </a:solidFill>
                <a:latin typeface="+mj-lt"/>
              </a:rPr>
              <a:t> Sheet</a:t>
            </a:r>
            <a:endParaRPr lang="de-DE" sz="2000" dirty="0" smtClean="0">
              <a:solidFill>
                <a:schemeClr val="accent3"/>
              </a:solidFill>
              <a:latin typeface="+mj-lt"/>
            </a:endParaRPr>
          </a:p>
          <a:p>
            <a:pPr>
              <a:spcBef>
                <a:spcPts val="600"/>
              </a:spcBef>
              <a:buFont typeface="Arial" pitchFamily="34" charset="0"/>
              <a:buChar char="•"/>
            </a:pPr>
            <a:r>
              <a:rPr lang="de-DE" sz="2000" dirty="0" err="1" smtClean="0">
                <a:solidFill>
                  <a:schemeClr val="tx2"/>
                </a:solidFill>
                <a:latin typeface="+mj-lt"/>
              </a:rPr>
              <a:t>Rise</a:t>
            </a:r>
            <a:r>
              <a:rPr lang="de-DE" sz="2000" dirty="0" smtClean="0">
                <a:solidFill>
                  <a:schemeClr val="tx2"/>
                </a:solidFill>
                <a:latin typeface="+mj-lt"/>
              </a:rPr>
              <a:t> </a:t>
            </a:r>
            <a:r>
              <a:rPr lang="de-DE" sz="2000" dirty="0" err="1" smtClean="0">
                <a:solidFill>
                  <a:schemeClr val="tx2"/>
                </a:solidFill>
                <a:latin typeface="+mj-lt"/>
              </a:rPr>
              <a:t>of</a:t>
            </a:r>
            <a:r>
              <a:rPr lang="de-DE" sz="2000" dirty="0" smtClean="0">
                <a:solidFill>
                  <a:schemeClr val="tx2"/>
                </a:solidFill>
                <a:latin typeface="+mj-lt"/>
              </a:rPr>
              <a:t> </a:t>
            </a:r>
            <a:r>
              <a:rPr lang="de-DE" sz="2000" dirty="0" err="1" smtClean="0">
                <a:solidFill>
                  <a:schemeClr val="tx2"/>
                </a:solidFill>
                <a:latin typeface="+mj-lt"/>
              </a:rPr>
              <a:t>sea</a:t>
            </a:r>
            <a:r>
              <a:rPr lang="de-DE" sz="2000" dirty="0" smtClean="0">
                <a:solidFill>
                  <a:schemeClr val="tx2"/>
                </a:solidFill>
                <a:latin typeface="+mj-lt"/>
              </a:rPr>
              <a:t> </a:t>
            </a:r>
            <a:r>
              <a:rPr lang="de-DE" sz="2000" dirty="0" err="1" smtClean="0">
                <a:solidFill>
                  <a:schemeClr val="tx2"/>
                </a:solidFill>
                <a:latin typeface="+mj-lt"/>
              </a:rPr>
              <a:t>level</a:t>
            </a:r>
            <a:r>
              <a:rPr lang="de-DE" sz="2000" dirty="0" smtClean="0">
                <a:solidFill>
                  <a:schemeClr val="tx2"/>
                </a:solidFill>
                <a:latin typeface="+mj-lt"/>
              </a:rPr>
              <a:t>, </a:t>
            </a:r>
            <a:r>
              <a:rPr lang="de-DE" sz="2000" dirty="0" err="1" smtClean="0">
                <a:solidFill>
                  <a:schemeClr val="tx2"/>
                </a:solidFill>
                <a:latin typeface="+mj-lt"/>
              </a:rPr>
              <a:t>serious</a:t>
            </a:r>
            <a:r>
              <a:rPr lang="de-DE" sz="2000" dirty="0" smtClean="0">
                <a:solidFill>
                  <a:schemeClr val="tx2"/>
                </a:solidFill>
                <a:latin typeface="+mj-lt"/>
              </a:rPr>
              <a:t> </a:t>
            </a:r>
            <a:r>
              <a:rPr lang="de-DE" sz="2000" dirty="0" err="1" smtClean="0">
                <a:solidFill>
                  <a:schemeClr val="tx2"/>
                </a:solidFill>
                <a:latin typeface="+mj-lt"/>
              </a:rPr>
              <a:t>consequences</a:t>
            </a:r>
            <a:r>
              <a:rPr lang="de-DE" sz="2000" dirty="0" smtClean="0">
                <a:solidFill>
                  <a:schemeClr val="tx2"/>
                </a:solidFill>
                <a:latin typeface="+mj-lt"/>
              </a:rPr>
              <a:t> for </a:t>
            </a:r>
            <a:r>
              <a:rPr lang="de-DE" sz="2000" dirty="0" err="1" smtClean="0">
                <a:solidFill>
                  <a:schemeClr val="tx2"/>
                </a:solidFill>
                <a:latin typeface="+mj-lt"/>
              </a:rPr>
              <a:t>humans</a:t>
            </a:r>
            <a:r>
              <a:rPr lang="de-DE" sz="2000" dirty="0" smtClean="0">
                <a:solidFill>
                  <a:schemeClr val="tx2"/>
                </a:solidFill>
                <a:latin typeface="+mj-lt"/>
              </a:rPr>
              <a:t> </a:t>
            </a:r>
            <a:r>
              <a:rPr lang="de-DE" sz="2000" dirty="0" err="1" smtClean="0">
                <a:solidFill>
                  <a:schemeClr val="tx2"/>
                </a:solidFill>
                <a:latin typeface="+mj-lt"/>
              </a:rPr>
              <a:t>and</a:t>
            </a:r>
            <a:r>
              <a:rPr lang="de-DE" sz="2000" dirty="0" smtClean="0">
                <a:solidFill>
                  <a:schemeClr val="tx2"/>
                </a:solidFill>
                <a:latin typeface="+mj-lt"/>
              </a:rPr>
              <a:t> for the </a:t>
            </a:r>
            <a:r>
              <a:rPr lang="de-DE" sz="2000" dirty="0" err="1" smtClean="0">
                <a:solidFill>
                  <a:schemeClr val="tx2"/>
                </a:solidFill>
                <a:latin typeface="+mj-lt"/>
              </a:rPr>
              <a:t>eco-system</a:t>
            </a:r>
            <a:endParaRPr lang="de-DE" sz="2000" dirty="0" smtClean="0">
              <a:solidFill>
                <a:schemeClr val="tx2"/>
              </a:solidFill>
              <a:latin typeface="+mj-lt"/>
            </a:endParaRPr>
          </a:p>
          <a:p>
            <a:pPr>
              <a:spcBef>
                <a:spcPts val="600"/>
              </a:spcBef>
              <a:buFont typeface="Arial" pitchFamily="34" charset="0"/>
              <a:buChar char="•"/>
            </a:pPr>
            <a:r>
              <a:rPr lang="de-DE" sz="2000" dirty="0" smtClean="0">
                <a:solidFill>
                  <a:schemeClr val="tx2"/>
                </a:solidFill>
                <a:latin typeface="+mj-lt"/>
              </a:rPr>
              <a:t>Absorption </a:t>
            </a:r>
            <a:r>
              <a:rPr lang="de-DE" sz="2000" dirty="0" err="1" smtClean="0">
                <a:solidFill>
                  <a:schemeClr val="tx2"/>
                </a:solidFill>
                <a:latin typeface="+mj-lt"/>
              </a:rPr>
              <a:t>instead</a:t>
            </a:r>
            <a:r>
              <a:rPr lang="de-DE" sz="2000" dirty="0" smtClean="0">
                <a:solidFill>
                  <a:schemeClr val="tx2"/>
                </a:solidFill>
                <a:latin typeface="+mj-lt"/>
              </a:rPr>
              <a:t> </a:t>
            </a:r>
            <a:r>
              <a:rPr lang="de-DE" sz="2000" dirty="0" err="1" smtClean="0">
                <a:solidFill>
                  <a:schemeClr val="tx2"/>
                </a:solidFill>
                <a:latin typeface="+mj-lt"/>
              </a:rPr>
              <a:t>of</a:t>
            </a:r>
            <a:r>
              <a:rPr lang="de-DE" sz="2000" dirty="0" smtClean="0">
                <a:solidFill>
                  <a:schemeClr val="tx2"/>
                </a:solidFill>
                <a:latin typeface="+mj-lt"/>
              </a:rPr>
              <a:t> </a:t>
            </a:r>
            <a:r>
              <a:rPr lang="de-DE" sz="2000" dirty="0" err="1" smtClean="0">
                <a:solidFill>
                  <a:schemeClr val="tx2"/>
                </a:solidFill>
                <a:latin typeface="+mj-lt"/>
              </a:rPr>
              <a:t>reflection</a:t>
            </a:r>
            <a:r>
              <a:rPr lang="de-DE" sz="2000" dirty="0" smtClean="0">
                <a:solidFill>
                  <a:schemeClr val="tx2"/>
                </a:solidFill>
                <a:latin typeface="+mj-lt"/>
              </a:rPr>
              <a:t> </a:t>
            </a:r>
            <a:r>
              <a:rPr lang="de-DE" sz="2000" dirty="0" err="1" smtClean="0">
                <a:solidFill>
                  <a:schemeClr val="tx2"/>
                </a:solidFill>
                <a:latin typeface="+mj-lt"/>
              </a:rPr>
              <a:t>of</a:t>
            </a:r>
            <a:r>
              <a:rPr lang="de-DE" sz="2000" dirty="0" smtClean="0">
                <a:solidFill>
                  <a:schemeClr val="tx2"/>
                </a:solidFill>
                <a:latin typeface="+mj-lt"/>
              </a:rPr>
              <a:t> </a:t>
            </a:r>
            <a:r>
              <a:rPr lang="de-DE" sz="2000" dirty="0" err="1" smtClean="0">
                <a:solidFill>
                  <a:schemeClr val="tx2"/>
                </a:solidFill>
                <a:latin typeface="+mj-lt"/>
              </a:rPr>
              <a:t>sun</a:t>
            </a:r>
            <a:r>
              <a:rPr lang="de-DE" sz="2000" dirty="0" smtClean="0">
                <a:solidFill>
                  <a:schemeClr val="tx2"/>
                </a:solidFill>
                <a:latin typeface="+mj-lt"/>
              </a:rPr>
              <a:t> </a:t>
            </a:r>
            <a:r>
              <a:rPr lang="de-DE" sz="2000" dirty="0" err="1" smtClean="0">
                <a:solidFill>
                  <a:schemeClr val="tx2"/>
                </a:solidFill>
                <a:latin typeface="+mj-lt"/>
              </a:rPr>
              <a:t>rays</a:t>
            </a:r>
            <a:r>
              <a:rPr lang="de-DE" sz="2000" dirty="0" smtClean="0">
                <a:solidFill>
                  <a:schemeClr val="tx2"/>
                </a:solidFill>
                <a:latin typeface="+mj-lt"/>
              </a:rPr>
              <a:t>, </a:t>
            </a:r>
            <a:r>
              <a:rPr lang="de-DE" sz="2000" dirty="0" err="1" smtClean="0">
                <a:solidFill>
                  <a:schemeClr val="tx2"/>
                </a:solidFill>
                <a:latin typeface="+mj-lt"/>
              </a:rPr>
              <a:t>which</a:t>
            </a:r>
            <a:r>
              <a:rPr lang="de-DE" sz="2000" dirty="0" smtClean="0">
                <a:solidFill>
                  <a:schemeClr val="tx2"/>
                </a:solidFill>
                <a:latin typeface="+mj-lt"/>
              </a:rPr>
              <a:t> </a:t>
            </a:r>
            <a:r>
              <a:rPr lang="de-DE" sz="2000" dirty="0" err="1" smtClean="0">
                <a:solidFill>
                  <a:schemeClr val="tx2"/>
                </a:solidFill>
                <a:latin typeface="+mj-lt"/>
              </a:rPr>
              <a:t>intensifies</a:t>
            </a:r>
            <a:r>
              <a:rPr lang="de-DE" sz="2000" dirty="0" smtClean="0">
                <a:solidFill>
                  <a:schemeClr val="tx2"/>
                </a:solidFill>
                <a:latin typeface="+mj-lt"/>
              </a:rPr>
              <a:t> </a:t>
            </a:r>
            <a:r>
              <a:rPr lang="de-DE" sz="2000" dirty="0" err="1" smtClean="0">
                <a:solidFill>
                  <a:schemeClr val="tx2"/>
                </a:solidFill>
                <a:latin typeface="+mj-lt"/>
              </a:rPr>
              <a:t>warming</a:t>
            </a:r>
            <a:endParaRPr lang="de-DE" sz="2000" dirty="0" smtClean="0">
              <a:solidFill>
                <a:schemeClr val="tx2"/>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sz="2800" dirty="0" smtClean="0">
                <a:solidFill>
                  <a:schemeClr val="accent2"/>
                </a:solidFill>
                <a:effectLst>
                  <a:outerShdw blurRad="38100" dist="38100" dir="2700000" algn="tl">
                    <a:srgbClr val="000000">
                      <a:alpha val="43137"/>
                    </a:srgbClr>
                  </a:outerShdw>
                </a:effectLst>
              </a:rPr>
              <a:t>Tipping points</a:t>
            </a:r>
            <a:endParaRPr lang="en-GB" sz="2800" dirty="0">
              <a:solidFill>
                <a:schemeClr val="accent2"/>
              </a:solidFill>
              <a:effectLst>
                <a:outerShdw blurRad="38100" dist="38100" dir="2700000" algn="tl">
                  <a:srgbClr val="000000">
                    <a:alpha val="43137"/>
                  </a:srgbClr>
                </a:outerShdw>
              </a:effectLst>
            </a:endParaRPr>
          </a:p>
        </p:txBody>
      </p:sp>
      <p:sp>
        <p:nvSpPr>
          <p:cNvPr id="7" name="Inhaltsplatzhalter 6"/>
          <p:cNvSpPr txBox="1">
            <a:spLocks noGrp="1"/>
          </p:cNvSpPr>
          <p:nvPr>
            <p:ph idx="1"/>
          </p:nvPr>
        </p:nvSpPr>
        <p:spPr>
          <a:xfrm>
            <a:off x="1763688" y="3356992"/>
            <a:ext cx="5770984" cy="10926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spcBef>
                <a:spcPts val="600"/>
              </a:spcBef>
              <a:buNone/>
            </a:pPr>
            <a:r>
              <a:rPr lang="en-GB" sz="2000" dirty="0" smtClean="0">
                <a:solidFill>
                  <a:schemeClr val="accent3"/>
                </a:solidFill>
                <a:latin typeface="+mj-lt"/>
              </a:rPr>
              <a:t>1°-2°C </a:t>
            </a:r>
            <a:r>
              <a:rPr lang="en-GB" sz="2000" dirty="0" smtClean="0">
                <a:solidFill>
                  <a:schemeClr val="tx2"/>
                </a:solidFill>
                <a:latin typeface="+mj-lt"/>
              </a:rPr>
              <a:t>Greenlandic Ice Shield</a:t>
            </a:r>
          </a:p>
          <a:p>
            <a:pPr>
              <a:spcBef>
                <a:spcPts val="600"/>
              </a:spcBef>
              <a:buNone/>
            </a:pPr>
            <a:r>
              <a:rPr lang="en-GB" sz="2000" dirty="0" smtClean="0">
                <a:solidFill>
                  <a:schemeClr val="tx2"/>
                </a:solidFill>
                <a:latin typeface="+mj-lt"/>
              </a:rPr>
              <a:t>The melting of the ice shield will cause a 0,5 m rise of sea level by 2100.</a:t>
            </a:r>
            <a:endParaRPr lang="en-GB" sz="2000" dirty="0">
              <a:solidFill>
                <a:schemeClr val="tx2"/>
              </a:solidFill>
              <a:latin typeface="+mj-lt"/>
            </a:endParaRPr>
          </a:p>
        </p:txBody>
      </p:sp>
      <p:sp>
        <p:nvSpPr>
          <p:cNvPr id="8" name="Textfeld 7"/>
          <p:cNvSpPr txBox="1"/>
          <p:nvPr/>
        </p:nvSpPr>
        <p:spPr>
          <a:xfrm>
            <a:off x="6228184" y="764704"/>
            <a:ext cx="2520280" cy="369332"/>
          </a:xfrm>
          <a:prstGeom prst="rect">
            <a:avLst/>
          </a:prstGeom>
          <a:noFill/>
        </p:spPr>
        <p:txBody>
          <a:bodyPr wrap="square" rtlCol="0">
            <a:spAutoFit/>
          </a:bodyPr>
          <a:lstStyle/>
          <a:p>
            <a:pPr algn="r"/>
            <a:r>
              <a:rPr lang="en-GB" dirty="0" smtClean="0">
                <a:solidFill>
                  <a:schemeClr val="accent3"/>
                </a:solidFill>
              </a:rPr>
              <a:t>+</a:t>
            </a:r>
            <a:r>
              <a:rPr lang="en-GB" dirty="0" err="1" smtClean="0">
                <a:solidFill>
                  <a:schemeClr val="accent3"/>
                </a:solidFill>
              </a:rPr>
              <a:t>2°C</a:t>
            </a:r>
            <a:r>
              <a:rPr lang="en-GB" dirty="0" smtClean="0">
                <a:solidFill>
                  <a:schemeClr val="accent3"/>
                </a:solidFill>
              </a:rPr>
              <a:t> </a:t>
            </a:r>
            <a:r>
              <a:rPr lang="en-GB" dirty="0" err="1" smtClean="0">
                <a:solidFill>
                  <a:schemeClr val="accent3"/>
                </a:solidFill>
              </a:rPr>
              <a:t>szenario</a:t>
            </a:r>
            <a:endParaRPr lang="en-GB" dirty="0">
              <a:solidFill>
                <a:schemeClr val="accent3"/>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hea">
  <a:themeElements>
    <a:clrScheme name="Rhea">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1082</Words>
  <Application>Microsoft Office PowerPoint</Application>
  <PresentationFormat>Bildschirmpräsentation (4:3)</PresentationFormat>
  <Paragraphs>133</Paragraphs>
  <Slides>20</Slides>
  <Notes>0</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Rhea</vt:lpstr>
      <vt:lpstr>How warm will it get? Scenarios of global warming</vt:lpstr>
      <vt:lpstr>The Present From the era of industrialization until today</vt:lpstr>
      <vt:lpstr>The Present From the era of industrialization until today</vt:lpstr>
      <vt:lpstr>General consequences of global warming</vt:lpstr>
      <vt:lpstr> The “+2°C Szenario” Overview: </vt:lpstr>
      <vt:lpstr>What are tipping points?</vt:lpstr>
      <vt:lpstr>PowerPoint-Präsentation</vt:lpstr>
      <vt:lpstr>Tipping points</vt:lpstr>
      <vt:lpstr>Tipping points</vt:lpstr>
      <vt:lpstr>Tipping points</vt:lpstr>
      <vt:lpstr>Tipping points</vt:lpstr>
      <vt:lpstr>Tipping points</vt:lpstr>
      <vt:lpstr>Tipping points</vt:lpstr>
      <vt:lpstr>Tipping points</vt:lpstr>
      <vt:lpstr>Tipping points</vt:lpstr>
      <vt:lpstr>Tipping points</vt:lpstr>
      <vt:lpstr>Tipping points</vt:lpstr>
      <vt:lpstr>Criticism concerning the +2°C limit</vt:lpstr>
      <vt:lpstr>...think ahead: reflection &amp; discussion</vt:lpstr>
      <vt:lpstr>Quellen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Luise Steinwachs</dc:creator>
  <cp:lastModifiedBy>Humpert</cp:lastModifiedBy>
  <cp:revision>70</cp:revision>
  <dcterms:created xsi:type="dcterms:W3CDTF">2015-05-21T13:06:09Z</dcterms:created>
  <dcterms:modified xsi:type="dcterms:W3CDTF">2015-12-10T10:03:11Z</dcterms:modified>
</cp:coreProperties>
</file>